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58"/>
    <p:restoredTop sz="94678"/>
  </p:normalViewPr>
  <p:slideViewPr>
    <p:cSldViewPr snapToGrid="0" snapToObjects="1">
      <p:cViewPr varScale="1">
        <p:scale>
          <a:sx n="88" d="100"/>
          <a:sy n="88" d="100"/>
        </p:scale>
        <p:origin x="192"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11/18/18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11/18/18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0787-5314-6341-AA69-71CDCDB0A699}"/>
              </a:ext>
            </a:extLst>
          </p:cNvPr>
          <p:cNvSpPr>
            <a:spLocks noGrp="1"/>
          </p:cNvSpPr>
          <p:nvPr>
            <p:ph type="ctrTitle"/>
          </p:nvPr>
        </p:nvSpPr>
        <p:spPr/>
        <p:txBody>
          <a:bodyPr>
            <a:normAutofit/>
          </a:bodyPr>
          <a:lstStyle/>
          <a:p>
            <a:pPr algn="l"/>
            <a:r>
              <a:rPr lang="en-US" dirty="0"/>
              <a:t>Final Exam:</a:t>
            </a:r>
            <a:br>
              <a:rPr lang="en-US" dirty="0"/>
            </a:br>
            <a:r>
              <a:rPr lang="en-US" dirty="0"/>
              <a:t>Acts of the apostles</a:t>
            </a:r>
          </a:p>
        </p:txBody>
      </p:sp>
      <p:sp>
        <p:nvSpPr>
          <p:cNvPr id="3" name="Subtitle 2">
            <a:extLst>
              <a:ext uri="{FF2B5EF4-FFF2-40B4-BE49-F238E27FC236}">
                <a16:creationId xmlns:a16="http://schemas.microsoft.com/office/drawing/2014/main" id="{DA5351E8-72F2-FD40-A5EB-6F6FE47FA46C}"/>
              </a:ext>
            </a:extLst>
          </p:cNvPr>
          <p:cNvSpPr>
            <a:spLocks noGrp="1"/>
          </p:cNvSpPr>
          <p:nvPr>
            <p:ph type="subTitle" idx="1"/>
          </p:nvPr>
        </p:nvSpPr>
        <p:spPr>
          <a:xfrm rot="21420000">
            <a:off x="997809" y="3504823"/>
            <a:ext cx="9755187" cy="1113910"/>
          </a:xfrm>
        </p:spPr>
        <p:txBody>
          <a:bodyPr/>
          <a:lstStyle/>
          <a:p>
            <a:r>
              <a:rPr lang="en-US" dirty="0"/>
              <a:t>100 Questions to test your knowledge about the Book of acts</a:t>
            </a:r>
          </a:p>
          <a:p>
            <a:r>
              <a:rPr lang="en-US" dirty="0"/>
              <a:t>(Open book – not open cell phone!)</a:t>
            </a:r>
          </a:p>
        </p:txBody>
      </p:sp>
    </p:spTree>
    <p:extLst>
      <p:ext uri="{BB962C8B-B14F-4D97-AF65-F5344CB8AC3E}">
        <p14:creationId xmlns:p14="http://schemas.microsoft.com/office/powerpoint/2010/main" val="182366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normAutofit fontScale="90000"/>
          </a:bodyPr>
          <a:lstStyle/>
          <a:p>
            <a:r>
              <a:rPr lang="en-US" dirty="0"/>
              <a:t>5. </a:t>
            </a:r>
            <a:r>
              <a:rPr lang="en-US" dirty="0" err="1"/>
              <a:t>Chapter:Verse</a:t>
            </a:r>
            <a:r>
              <a:rPr lang="en-US" dirty="0"/>
              <a:t> for "Repent and be baptized, every one of you, in the name of Jesus Christ for the forgiveness of your sins. And you will receive the gift of the Holy Spirit."</a:t>
            </a:r>
            <a:br>
              <a:rPr lang="en-US" dirty="0"/>
            </a:br>
            <a:endParaRPr lang="en-US" dirty="0"/>
          </a:p>
        </p:txBody>
      </p:sp>
    </p:spTree>
    <p:extLst>
      <p:ext uri="{BB962C8B-B14F-4D97-AF65-F5344CB8AC3E}">
        <p14:creationId xmlns:p14="http://schemas.microsoft.com/office/powerpoint/2010/main" val="15585822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50. What was Timothy's mother's name?</a:t>
            </a:r>
            <a:br>
              <a:rPr lang="en-US" dirty="0"/>
            </a:br>
            <a:endParaRPr lang="en-US" dirty="0"/>
          </a:p>
        </p:txBody>
      </p:sp>
    </p:spTree>
    <p:extLst>
      <p:ext uri="{BB962C8B-B14F-4D97-AF65-F5344CB8AC3E}">
        <p14:creationId xmlns:p14="http://schemas.microsoft.com/office/powerpoint/2010/main" val="14288500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Eunice</a:t>
            </a:r>
            <a:br>
              <a:rPr lang="en-US" sz="9600" dirty="0">
                <a:solidFill>
                  <a:schemeClr val="tx1"/>
                </a:solidFill>
              </a:rPr>
            </a:br>
            <a:r>
              <a:rPr lang="en-US" sz="9600" dirty="0">
                <a:solidFill>
                  <a:schemeClr val="tx1"/>
                </a:solidFill>
              </a:rPr>
              <a:t>(2 Tim. 1:5)</a:t>
            </a:r>
            <a:br>
              <a:rPr lang="en-US" dirty="0"/>
            </a:br>
            <a:endParaRPr lang="en-US" dirty="0"/>
          </a:p>
        </p:txBody>
      </p:sp>
    </p:spTree>
    <p:extLst>
      <p:ext uri="{BB962C8B-B14F-4D97-AF65-F5344CB8AC3E}">
        <p14:creationId xmlns:p14="http://schemas.microsoft.com/office/powerpoint/2010/main" val="2540049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51. Who fell asleep and fell out of a 3rd story window and died?</a:t>
            </a:r>
            <a:br>
              <a:rPr lang="en-US" dirty="0"/>
            </a:br>
            <a:endParaRPr lang="en-US" dirty="0"/>
          </a:p>
        </p:txBody>
      </p:sp>
    </p:spTree>
    <p:extLst>
      <p:ext uri="{BB962C8B-B14F-4D97-AF65-F5344CB8AC3E}">
        <p14:creationId xmlns:p14="http://schemas.microsoft.com/office/powerpoint/2010/main" val="11844120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Eutychus</a:t>
            </a:r>
            <a:br>
              <a:rPr lang="en-US" sz="9600" dirty="0">
                <a:solidFill>
                  <a:schemeClr val="tx1"/>
                </a:solidFill>
              </a:rPr>
            </a:br>
            <a:r>
              <a:rPr lang="en-US" sz="9600" dirty="0">
                <a:solidFill>
                  <a:schemeClr val="tx1"/>
                </a:solidFill>
              </a:rPr>
              <a:t>(20:9)</a:t>
            </a:r>
            <a:br>
              <a:rPr lang="en-US" dirty="0"/>
            </a:br>
            <a:endParaRPr lang="en-US" dirty="0"/>
          </a:p>
        </p:txBody>
      </p:sp>
    </p:spTree>
    <p:extLst>
      <p:ext uri="{BB962C8B-B14F-4D97-AF65-F5344CB8AC3E}">
        <p14:creationId xmlns:p14="http://schemas.microsoft.com/office/powerpoint/2010/main" val="28686932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52. What was the name of the governor that hoped Paul would offer him a bribe?</a:t>
            </a:r>
            <a:br>
              <a:rPr lang="en-US" dirty="0"/>
            </a:br>
            <a:endParaRPr lang="en-US" dirty="0"/>
          </a:p>
        </p:txBody>
      </p:sp>
    </p:spTree>
    <p:extLst>
      <p:ext uri="{BB962C8B-B14F-4D97-AF65-F5344CB8AC3E}">
        <p14:creationId xmlns:p14="http://schemas.microsoft.com/office/powerpoint/2010/main" val="26150038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Felix</a:t>
            </a:r>
            <a:br>
              <a:rPr lang="en-US" sz="9600" dirty="0">
                <a:solidFill>
                  <a:schemeClr val="tx1"/>
                </a:solidFill>
              </a:rPr>
            </a:br>
            <a:r>
              <a:rPr lang="en-US" sz="9600" dirty="0">
                <a:solidFill>
                  <a:schemeClr val="tx1"/>
                </a:solidFill>
              </a:rPr>
              <a:t>(24:26)</a:t>
            </a:r>
            <a:br>
              <a:rPr lang="en-US" dirty="0"/>
            </a:br>
            <a:endParaRPr lang="en-US" dirty="0"/>
          </a:p>
        </p:txBody>
      </p:sp>
    </p:spTree>
    <p:extLst>
      <p:ext uri="{BB962C8B-B14F-4D97-AF65-F5344CB8AC3E}">
        <p14:creationId xmlns:p14="http://schemas.microsoft.com/office/powerpoint/2010/main" val="7377706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53. Who was the governor that succeeded Felix?</a:t>
            </a:r>
            <a:br>
              <a:rPr lang="en-US" dirty="0"/>
            </a:br>
            <a:endParaRPr lang="en-US" dirty="0"/>
          </a:p>
        </p:txBody>
      </p:sp>
    </p:spTree>
    <p:extLst>
      <p:ext uri="{BB962C8B-B14F-4D97-AF65-F5344CB8AC3E}">
        <p14:creationId xmlns:p14="http://schemas.microsoft.com/office/powerpoint/2010/main" val="23439684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Festus</a:t>
            </a:r>
            <a:br>
              <a:rPr lang="en-US" sz="9600" dirty="0">
                <a:solidFill>
                  <a:schemeClr val="tx1"/>
                </a:solidFill>
              </a:rPr>
            </a:br>
            <a:r>
              <a:rPr lang="en-US" sz="9600" dirty="0">
                <a:solidFill>
                  <a:schemeClr val="tx1"/>
                </a:solidFill>
              </a:rPr>
              <a:t>(24:27)</a:t>
            </a:r>
            <a:br>
              <a:rPr lang="en-US" dirty="0"/>
            </a:br>
            <a:endParaRPr lang="en-US" dirty="0"/>
          </a:p>
        </p:txBody>
      </p:sp>
    </p:spTree>
    <p:extLst>
      <p:ext uri="{BB962C8B-B14F-4D97-AF65-F5344CB8AC3E}">
        <p14:creationId xmlns:p14="http://schemas.microsoft.com/office/powerpoint/2010/main" val="5949272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54. Stephen was opposed by members of the Synagogue of the ____________.</a:t>
            </a:r>
            <a:br>
              <a:rPr lang="en-US" dirty="0"/>
            </a:br>
            <a:endParaRPr lang="en-US" dirty="0"/>
          </a:p>
        </p:txBody>
      </p:sp>
    </p:spTree>
    <p:extLst>
      <p:ext uri="{BB962C8B-B14F-4D97-AF65-F5344CB8AC3E}">
        <p14:creationId xmlns:p14="http://schemas.microsoft.com/office/powerpoint/2010/main" val="21649817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Freedmen</a:t>
            </a:r>
            <a:br>
              <a:rPr lang="en-US" sz="9600" dirty="0">
                <a:solidFill>
                  <a:schemeClr val="tx1"/>
                </a:solidFill>
              </a:rPr>
            </a:br>
            <a:r>
              <a:rPr lang="en-US" sz="9600" dirty="0">
                <a:solidFill>
                  <a:schemeClr val="tx1"/>
                </a:solidFill>
              </a:rPr>
              <a:t>(6:9)</a:t>
            </a:r>
            <a:br>
              <a:rPr lang="en-US" dirty="0"/>
            </a:br>
            <a:endParaRPr lang="en-US" dirty="0"/>
          </a:p>
        </p:txBody>
      </p:sp>
    </p:spTree>
    <p:extLst>
      <p:ext uri="{BB962C8B-B14F-4D97-AF65-F5344CB8AC3E}">
        <p14:creationId xmlns:p14="http://schemas.microsoft.com/office/powerpoint/2010/main" val="369298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2:38</a:t>
            </a:r>
            <a:br>
              <a:rPr lang="en-US" dirty="0"/>
            </a:br>
            <a:endParaRPr lang="en-US" dirty="0"/>
          </a:p>
        </p:txBody>
      </p:sp>
    </p:spTree>
    <p:extLst>
      <p:ext uri="{BB962C8B-B14F-4D97-AF65-F5344CB8AC3E}">
        <p14:creationId xmlns:p14="http://schemas.microsoft.com/office/powerpoint/2010/main" val="13758533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55. Who was Paul's teacher while growing up?</a:t>
            </a:r>
            <a:br>
              <a:rPr lang="en-US" dirty="0"/>
            </a:br>
            <a:endParaRPr lang="en-US" dirty="0"/>
          </a:p>
        </p:txBody>
      </p:sp>
    </p:spTree>
    <p:extLst>
      <p:ext uri="{BB962C8B-B14F-4D97-AF65-F5344CB8AC3E}">
        <p14:creationId xmlns:p14="http://schemas.microsoft.com/office/powerpoint/2010/main" val="36514527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Gamaliel</a:t>
            </a:r>
            <a:br>
              <a:rPr lang="en-US" sz="9600" dirty="0">
                <a:solidFill>
                  <a:schemeClr val="tx1"/>
                </a:solidFill>
              </a:rPr>
            </a:br>
            <a:r>
              <a:rPr lang="en-US" sz="9600" dirty="0">
                <a:solidFill>
                  <a:schemeClr val="tx1"/>
                </a:solidFill>
              </a:rPr>
              <a:t>(22:3)</a:t>
            </a:r>
            <a:br>
              <a:rPr lang="en-US" dirty="0"/>
            </a:br>
            <a:endParaRPr lang="en-US" dirty="0"/>
          </a:p>
        </p:txBody>
      </p:sp>
    </p:spTree>
    <p:extLst>
      <p:ext uri="{BB962C8B-B14F-4D97-AF65-F5344CB8AC3E}">
        <p14:creationId xmlns:p14="http://schemas.microsoft.com/office/powerpoint/2010/main" val="21757966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56. What Jews complained against the Hebraic Jews that their widows were being overlooked in the daily distribution of food?</a:t>
            </a:r>
            <a:br>
              <a:rPr lang="en-US" dirty="0"/>
            </a:br>
            <a:endParaRPr lang="en-US" dirty="0"/>
          </a:p>
        </p:txBody>
      </p:sp>
    </p:spTree>
    <p:extLst>
      <p:ext uri="{BB962C8B-B14F-4D97-AF65-F5344CB8AC3E}">
        <p14:creationId xmlns:p14="http://schemas.microsoft.com/office/powerpoint/2010/main" val="23056166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Grecian Jews</a:t>
            </a:r>
            <a:br>
              <a:rPr lang="en-US" sz="9600" dirty="0">
                <a:solidFill>
                  <a:schemeClr val="tx1"/>
                </a:solidFill>
              </a:rPr>
            </a:br>
            <a:r>
              <a:rPr lang="en-US" sz="9600" dirty="0">
                <a:solidFill>
                  <a:schemeClr val="tx1"/>
                </a:solidFill>
              </a:rPr>
              <a:t>(6:1)</a:t>
            </a:r>
            <a:br>
              <a:rPr lang="en-US" dirty="0"/>
            </a:br>
            <a:endParaRPr lang="en-US" dirty="0"/>
          </a:p>
        </p:txBody>
      </p:sp>
    </p:spTree>
    <p:extLst>
      <p:ext uri="{BB962C8B-B14F-4D97-AF65-F5344CB8AC3E}">
        <p14:creationId xmlns:p14="http://schemas.microsoft.com/office/powerpoint/2010/main" val="30131171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57. When Paul was at Lystra and performed a miracle they called him by the name of what god?</a:t>
            </a:r>
            <a:br>
              <a:rPr lang="en-US" dirty="0"/>
            </a:br>
            <a:endParaRPr lang="en-US" dirty="0"/>
          </a:p>
        </p:txBody>
      </p:sp>
    </p:spTree>
    <p:extLst>
      <p:ext uri="{BB962C8B-B14F-4D97-AF65-F5344CB8AC3E}">
        <p14:creationId xmlns:p14="http://schemas.microsoft.com/office/powerpoint/2010/main" val="42179144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normAutofit fontScale="90000"/>
          </a:bodyPr>
          <a:lstStyle/>
          <a:p>
            <a:pPr algn="ctr"/>
            <a:r>
              <a:rPr lang="en-US" sz="9600" dirty="0">
                <a:solidFill>
                  <a:schemeClr val="tx1"/>
                </a:solidFill>
              </a:rPr>
              <a:t>Hermes or mercury</a:t>
            </a:r>
            <a:br>
              <a:rPr lang="en-US" sz="9600" dirty="0">
                <a:solidFill>
                  <a:schemeClr val="tx1"/>
                </a:solidFill>
              </a:rPr>
            </a:br>
            <a:r>
              <a:rPr lang="en-US" sz="9600" dirty="0">
                <a:solidFill>
                  <a:schemeClr val="tx1"/>
                </a:solidFill>
              </a:rPr>
              <a:t>(14:12)</a:t>
            </a:r>
            <a:br>
              <a:rPr lang="en-US" dirty="0"/>
            </a:br>
            <a:endParaRPr lang="en-US" dirty="0"/>
          </a:p>
        </p:txBody>
      </p:sp>
    </p:spTree>
    <p:extLst>
      <p:ext uri="{BB962C8B-B14F-4D97-AF65-F5344CB8AC3E}">
        <p14:creationId xmlns:p14="http://schemas.microsoft.com/office/powerpoint/2010/main" val="38792589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58. When Jesus ascended he had told the apostles to remain in Jerusalem and wait for the ________ _____________.</a:t>
            </a:r>
            <a:br>
              <a:rPr lang="en-US" dirty="0"/>
            </a:br>
            <a:endParaRPr lang="en-US" dirty="0"/>
          </a:p>
        </p:txBody>
      </p:sp>
    </p:spTree>
    <p:extLst>
      <p:ext uri="{BB962C8B-B14F-4D97-AF65-F5344CB8AC3E}">
        <p14:creationId xmlns:p14="http://schemas.microsoft.com/office/powerpoint/2010/main" val="21583741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Holy spirit</a:t>
            </a:r>
            <a:br>
              <a:rPr lang="en-US" sz="9600" dirty="0">
                <a:solidFill>
                  <a:schemeClr val="tx1"/>
                </a:solidFill>
              </a:rPr>
            </a:br>
            <a:r>
              <a:rPr lang="en-US" sz="9600" dirty="0">
                <a:solidFill>
                  <a:schemeClr val="tx1"/>
                </a:solidFill>
              </a:rPr>
              <a:t>(1:5)</a:t>
            </a:r>
            <a:br>
              <a:rPr lang="en-US" dirty="0"/>
            </a:br>
            <a:endParaRPr lang="en-US" dirty="0"/>
          </a:p>
        </p:txBody>
      </p:sp>
    </p:spTree>
    <p:extLst>
      <p:ext uri="{BB962C8B-B14F-4D97-AF65-F5344CB8AC3E}">
        <p14:creationId xmlns:p14="http://schemas.microsoft.com/office/powerpoint/2010/main" val="33888693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59. In the letter to the Gentiles they were commanded to abstain from sexual immorality, blood and food sacrificed to __________.</a:t>
            </a:r>
            <a:br>
              <a:rPr lang="en-US" dirty="0"/>
            </a:br>
            <a:endParaRPr lang="en-US" dirty="0"/>
          </a:p>
        </p:txBody>
      </p:sp>
    </p:spTree>
    <p:extLst>
      <p:ext uri="{BB962C8B-B14F-4D97-AF65-F5344CB8AC3E}">
        <p14:creationId xmlns:p14="http://schemas.microsoft.com/office/powerpoint/2010/main" val="8734126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Idols</a:t>
            </a:r>
            <a:br>
              <a:rPr lang="en-US" sz="9600" dirty="0">
                <a:solidFill>
                  <a:schemeClr val="tx1"/>
                </a:solidFill>
              </a:rPr>
            </a:br>
            <a:r>
              <a:rPr lang="en-US" sz="9600" dirty="0">
                <a:solidFill>
                  <a:schemeClr val="tx1"/>
                </a:solidFill>
              </a:rPr>
              <a:t>(15:29)</a:t>
            </a:r>
            <a:br>
              <a:rPr lang="en-US" dirty="0"/>
            </a:br>
            <a:endParaRPr lang="en-US" dirty="0"/>
          </a:p>
        </p:txBody>
      </p:sp>
    </p:spTree>
    <p:extLst>
      <p:ext uri="{BB962C8B-B14F-4D97-AF65-F5344CB8AC3E}">
        <p14:creationId xmlns:p14="http://schemas.microsoft.com/office/powerpoint/2010/main" val="209600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6. About how many people were baptized on the Day of Pentecost when the church began?</a:t>
            </a:r>
            <a:br>
              <a:rPr lang="en-US" dirty="0"/>
            </a:br>
            <a:endParaRPr lang="en-US" dirty="0"/>
          </a:p>
        </p:txBody>
      </p:sp>
    </p:spTree>
    <p:extLst>
      <p:ext uri="{BB962C8B-B14F-4D97-AF65-F5344CB8AC3E}">
        <p14:creationId xmlns:p14="http://schemas.microsoft.com/office/powerpoint/2010/main" val="11084211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60. What book and chapter did Phillip help the Ethiopian eunuch understand?</a:t>
            </a:r>
            <a:br>
              <a:rPr lang="en-US" dirty="0"/>
            </a:br>
            <a:endParaRPr lang="en-US" dirty="0"/>
          </a:p>
        </p:txBody>
      </p:sp>
    </p:spTree>
    <p:extLst>
      <p:ext uri="{BB962C8B-B14F-4D97-AF65-F5344CB8AC3E}">
        <p14:creationId xmlns:p14="http://schemas.microsoft.com/office/powerpoint/2010/main" val="25440433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Isaiah 53</a:t>
            </a:r>
            <a:br>
              <a:rPr lang="en-US" sz="9600" dirty="0">
                <a:solidFill>
                  <a:schemeClr val="tx1"/>
                </a:solidFill>
              </a:rPr>
            </a:br>
            <a:r>
              <a:rPr lang="en-US" sz="9600" dirty="0">
                <a:solidFill>
                  <a:schemeClr val="tx1"/>
                </a:solidFill>
              </a:rPr>
              <a:t>(8:32)</a:t>
            </a:r>
            <a:br>
              <a:rPr lang="en-US" dirty="0"/>
            </a:br>
            <a:endParaRPr lang="en-US" dirty="0"/>
          </a:p>
        </p:txBody>
      </p:sp>
    </p:spTree>
    <p:extLst>
      <p:ext uri="{BB962C8B-B14F-4D97-AF65-F5344CB8AC3E}">
        <p14:creationId xmlns:p14="http://schemas.microsoft.com/office/powerpoint/2010/main" val="41264507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61. Who came trembling and asked, "Sirs, what must I do to be saved?"</a:t>
            </a:r>
            <a:br>
              <a:rPr lang="en-US" dirty="0"/>
            </a:br>
            <a:endParaRPr lang="en-US" dirty="0"/>
          </a:p>
        </p:txBody>
      </p:sp>
    </p:spTree>
    <p:extLst>
      <p:ext uri="{BB962C8B-B14F-4D97-AF65-F5344CB8AC3E}">
        <p14:creationId xmlns:p14="http://schemas.microsoft.com/office/powerpoint/2010/main" val="24404157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The Jailer</a:t>
            </a:r>
            <a:br>
              <a:rPr lang="en-US" sz="9600" dirty="0">
                <a:solidFill>
                  <a:schemeClr val="tx1"/>
                </a:solidFill>
              </a:rPr>
            </a:br>
            <a:r>
              <a:rPr lang="en-US" sz="9600" dirty="0">
                <a:solidFill>
                  <a:schemeClr val="tx1"/>
                </a:solidFill>
              </a:rPr>
              <a:t>(16:30)</a:t>
            </a:r>
            <a:br>
              <a:rPr lang="en-US" dirty="0"/>
            </a:br>
            <a:endParaRPr lang="en-US" dirty="0"/>
          </a:p>
        </p:txBody>
      </p:sp>
    </p:spTree>
    <p:extLst>
      <p:ext uri="{BB962C8B-B14F-4D97-AF65-F5344CB8AC3E}">
        <p14:creationId xmlns:p14="http://schemas.microsoft.com/office/powerpoint/2010/main" val="3198683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62. What apostle did Herod murder?</a:t>
            </a:r>
            <a:br>
              <a:rPr lang="en-US" dirty="0"/>
            </a:br>
            <a:endParaRPr lang="en-US" dirty="0"/>
          </a:p>
        </p:txBody>
      </p:sp>
    </p:spTree>
    <p:extLst>
      <p:ext uri="{BB962C8B-B14F-4D97-AF65-F5344CB8AC3E}">
        <p14:creationId xmlns:p14="http://schemas.microsoft.com/office/powerpoint/2010/main" val="303264103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James</a:t>
            </a:r>
            <a:br>
              <a:rPr lang="en-US" sz="9600" dirty="0">
                <a:solidFill>
                  <a:schemeClr val="tx1"/>
                </a:solidFill>
              </a:rPr>
            </a:br>
            <a:r>
              <a:rPr lang="en-US" sz="9600" dirty="0">
                <a:solidFill>
                  <a:schemeClr val="tx1"/>
                </a:solidFill>
              </a:rPr>
              <a:t>(12:2)</a:t>
            </a:r>
            <a:br>
              <a:rPr lang="en-US" dirty="0"/>
            </a:br>
            <a:endParaRPr lang="en-US" dirty="0"/>
          </a:p>
        </p:txBody>
      </p:sp>
    </p:spTree>
    <p:extLst>
      <p:ext uri="{BB962C8B-B14F-4D97-AF65-F5344CB8AC3E}">
        <p14:creationId xmlns:p14="http://schemas.microsoft.com/office/powerpoint/2010/main" val="31907884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63. What prophet foretold the coming of the Holy Spirit on the apostles?</a:t>
            </a:r>
            <a:br>
              <a:rPr lang="en-US" dirty="0"/>
            </a:br>
            <a:endParaRPr lang="en-US" dirty="0"/>
          </a:p>
        </p:txBody>
      </p:sp>
    </p:spTree>
    <p:extLst>
      <p:ext uri="{BB962C8B-B14F-4D97-AF65-F5344CB8AC3E}">
        <p14:creationId xmlns:p14="http://schemas.microsoft.com/office/powerpoint/2010/main" val="89793684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Joel</a:t>
            </a:r>
            <a:br>
              <a:rPr lang="en-US" sz="9600" dirty="0">
                <a:solidFill>
                  <a:schemeClr val="tx1"/>
                </a:solidFill>
              </a:rPr>
            </a:br>
            <a:r>
              <a:rPr lang="en-US" sz="9600" dirty="0">
                <a:solidFill>
                  <a:schemeClr val="tx1"/>
                </a:solidFill>
              </a:rPr>
              <a:t>(2:17)</a:t>
            </a:r>
            <a:br>
              <a:rPr lang="en-US" sz="9600" dirty="0">
                <a:solidFill>
                  <a:schemeClr val="tx1"/>
                </a:solidFill>
              </a:rPr>
            </a:br>
            <a:endParaRPr lang="en-US" dirty="0"/>
          </a:p>
        </p:txBody>
      </p:sp>
    </p:spTree>
    <p:extLst>
      <p:ext uri="{BB962C8B-B14F-4D97-AF65-F5344CB8AC3E}">
        <p14:creationId xmlns:p14="http://schemas.microsoft.com/office/powerpoint/2010/main" val="22452691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64. What man was proposed to be Judas Iscariot's replacement among the apostles but was not chosen.</a:t>
            </a:r>
            <a:br>
              <a:rPr lang="en-US" dirty="0"/>
            </a:br>
            <a:endParaRPr lang="en-US" dirty="0"/>
          </a:p>
        </p:txBody>
      </p:sp>
    </p:spTree>
    <p:extLst>
      <p:ext uri="{BB962C8B-B14F-4D97-AF65-F5344CB8AC3E}">
        <p14:creationId xmlns:p14="http://schemas.microsoft.com/office/powerpoint/2010/main" val="605994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Joseph or Justus</a:t>
            </a:r>
            <a:br>
              <a:rPr lang="en-US" sz="9600" dirty="0">
                <a:solidFill>
                  <a:schemeClr val="tx1"/>
                </a:solidFill>
              </a:rPr>
            </a:br>
            <a:r>
              <a:rPr lang="en-US" sz="9600" dirty="0">
                <a:solidFill>
                  <a:schemeClr val="tx1"/>
                </a:solidFill>
              </a:rPr>
              <a:t>(1:23)</a:t>
            </a:r>
            <a:br>
              <a:rPr lang="en-US" dirty="0"/>
            </a:br>
            <a:endParaRPr lang="en-US" dirty="0"/>
          </a:p>
        </p:txBody>
      </p:sp>
    </p:spTree>
    <p:extLst>
      <p:ext uri="{BB962C8B-B14F-4D97-AF65-F5344CB8AC3E}">
        <p14:creationId xmlns:p14="http://schemas.microsoft.com/office/powerpoint/2010/main" val="396923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3000</a:t>
            </a:r>
            <a:br>
              <a:rPr lang="en-US" sz="9600" dirty="0">
                <a:solidFill>
                  <a:schemeClr val="tx1"/>
                </a:solidFill>
              </a:rPr>
            </a:br>
            <a:r>
              <a:rPr lang="en-US" sz="9600" dirty="0">
                <a:solidFill>
                  <a:schemeClr val="tx1"/>
                </a:solidFill>
              </a:rPr>
              <a:t>(2:41)</a:t>
            </a:r>
            <a:br>
              <a:rPr lang="en-US" dirty="0"/>
            </a:br>
            <a:endParaRPr lang="en-US" dirty="0"/>
          </a:p>
        </p:txBody>
      </p:sp>
    </p:spTree>
    <p:extLst>
      <p:ext uri="{BB962C8B-B14F-4D97-AF65-F5344CB8AC3E}">
        <p14:creationId xmlns:p14="http://schemas.microsoft.com/office/powerpoint/2010/main" val="18279296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65. From what tribe was </a:t>
            </a:r>
            <a:r>
              <a:rPr lang="en-US" dirty="0" err="1"/>
              <a:t>Barnabus</a:t>
            </a:r>
            <a:r>
              <a:rPr lang="en-US" dirty="0"/>
              <a:t>?</a:t>
            </a:r>
            <a:br>
              <a:rPr lang="en-US" dirty="0"/>
            </a:br>
            <a:endParaRPr lang="en-US" dirty="0"/>
          </a:p>
        </p:txBody>
      </p:sp>
    </p:spTree>
    <p:extLst>
      <p:ext uri="{BB962C8B-B14F-4D97-AF65-F5344CB8AC3E}">
        <p14:creationId xmlns:p14="http://schemas.microsoft.com/office/powerpoint/2010/main" val="29076771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Levi</a:t>
            </a:r>
            <a:br>
              <a:rPr lang="en-US" sz="9600" dirty="0">
                <a:solidFill>
                  <a:schemeClr val="tx1"/>
                </a:solidFill>
              </a:rPr>
            </a:br>
            <a:r>
              <a:rPr lang="en-US" sz="9600" dirty="0">
                <a:solidFill>
                  <a:schemeClr val="tx1"/>
                </a:solidFill>
              </a:rPr>
              <a:t>(4:36)</a:t>
            </a:r>
            <a:br>
              <a:rPr lang="en-US" dirty="0"/>
            </a:br>
            <a:endParaRPr lang="en-US" dirty="0"/>
          </a:p>
        </p:txBody>
      </p:sp>
    </p:spTree>
    <p:extLst>
      <p:ext uri="{BB962C8B-B14F-4D97-AF65-F5344CB8AC3E}">
        <p14:creationId xmlns:p14="http://schemas.microsoft.com/office/powerpoint/2010/main" val="331297815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66. Where was Timothy's home town?</a:t>
            </a:r>
            <a:br>
              <a:rPr lang="en-US" dirty="0"/>
            </a:br>
            <a:endParaRPr lang="en-US" dirty="0"/>
          </a:p>
        </p:txBody>
      </p:sp>
    </p:spTree>
    <p:extLst>
      <p:ext uri="{BB962C8B-B14F-4D97-AF65-F5344CB8AC3E}">
        <p14:creationId xmlns:p14="http://schemas.microsoft.com/office/powerpoint/2010/main" val="36174511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Lystra</a:t>
            </a:r>
            <a:br>
              <a:rPr lang="en-US" sz="9600" dirty="0">
                <a:solidFill>
                  <a:schemeClr val="tx1"/>
                </a:solidFill>
              </a:rPr>
            </a:br>
            <a:r>
              <a:rPr lang="en-US" sz="9600" dirty="0">
                <a:solidFill>
                  <a:schemeClr val="tx1"/>
                </a:solidFill>
              </a:rPr>
              <a:t>(16:1)</a:t>
            </a:r>
            <a:br>
              <a:rPr lang="en-US" dirty="0"/>
            </a:br>
            <a:endParaRPr lang="en-US" dirty="0"/>
          </a:p>
        </p:txBody>
      </p:sp>
    </p:spTree>
    <p:extLst>
      <p:ext uri="{BB962C8B-B14F-4D97-AF65-F5344CB8AC3E}">
        <p14:creationId xmlns:p14="http://schemas.microsoft.com/office/powerpoint/2010/main" val="196456236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67. What island did Paul ship-wreck onto?</a:t>
            </a:r>
            <a:br>
              <a:rPr lang="en-US" dirty="0"/>
            </a:br>
            <a:endParaRPr lang="en-US" dirty="0"/>
          </a:p>
        </p:txBody>
      </p:sp>
    </p:spTree>
    <p:extLst>
      <p:ext uri="{BB962C8B-B14F-4D97-AF65-F5344CB8AC3E}">
        <p14:creationId xmlns:p14="http://schemas.microsoft.com/office/powerpoint/2010/main" val="36927992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Malta</a:t>
            </a:r>
            <a:br>
              <a:rPr lang="en-US" sz="9600" dirty="0">
                <a:solidFill>
                  <a:schemeClr val="tx1"/>
                </a:solidFill>
              </a:rPr>
            </a:br>
            <a:r>
              <a:rPr lang="en-US" sz="9600" dirty="0">
                <a:solidFill>
                  <a:schemeClr val="tx1"/>
                </a:solidFill>
              </a:rPr>
              <a:t>(28:1)</a:t>
            </a:r>
            <a:br>
              <a:rPr lang="en-US" dirty="0"/>
            </a:br>
            <a:endParaRPr lang="en-US" dirty="0"/>
          </a:p>
        </p:txBody>
      </p:sp>
    </p:spTree>
    <p:extLst>
      <p:ext uri="{BB962C8B-B14F-4D97-AF65-F5344CB8AC3E}">
        <p14:creationId xmlns:p14="http://schemas.microsoft.com/office/powerpoint/2010/main" val="137242204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68. Who replaced Judas as an apostle?</a:t>
            </a:r>
            <a:br>
              <a:rPr lang="en-US" dirty="0"/>
            </a:br>
            <a:endParaRPr lang="en-US" dirty="0"/>
          </a:p>
        </p:txBody>
      </p:sp>
    </p:spTree>
    <p:extLst>
      <p:ext uri="{BB962C8B-B14F-4D97-AF65-F5344CB8AC3E}">
        <p14:creationId xmlns:p14="http://schemas.microsoft.com/office/powerpoint/2010/main" val="18683148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err="1">
                <a:solidFill>
                  <a:schemeClr val="tx1"/>
                </a:solidFill>
              </a:rPr>
              <a:t>MatThias</a:t>
            </a:r>
            <a:br>
              <a:rPr lang="en-US" sz="9600" dirty="0">
                <a:solidFill>
                  <a:schemeClr val="tx1"/>
                </a:solidFill>
              </a:rPr>
            </a:br>
            <a:r>
              <a:rPr lang="en-US" sz="9600" dirty="0">
                <a:solidFill>
                  <a:schemeClr val="tx1"/>
                </a:solidFill>
              </a:rPr>
              <a:t>(1:26)</a:t>
            </a:r>
            <a:br>
              <a:rPr lang="en-US" dirty="0"/>
            </a:br>
            <a:endParaRPr lang="en-US" dirty="0"/>
          </a:p>
        </p:txBody>
      </p:sp>
    </p:spTree>
    <p:extLst>
      <p:ext uri="{BB962C8B-B14F-4D97-AF65-F5344CB8AC3E}">
        <p14:creationId xmlns:p14="http://schemas.microsoft.com/office/powerpoint/2010/main" val="9240187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69. The church began on the day of _____________.</a:t>
            </a:r>
            <a:br>
              <a:rPr lang="en-US" dirty="0"/>
            </a:br>
            <a:endParaRPr lang="en-US" dirty="0"/>
          </a:p>
        </p:txBody>
      </p:sp>
    </p:spTree>
    <p:extLst>
      <p:ext uri="{BB962C8B-B14F-4D97-AF65-F5344CB8AC3E}">
        <p14:creationId xmlns:p14="http://schemas.microsoft.com/office/powerpoint/2010/main" val="6885592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Pentecost</a:t>
            </a:r>
            <a:br>
              <a:rPr lang="en-US" sz="9600" dirty="0">
                <a:solidFill>
                  <a:schemeClr val="tx1"/>
                </a:solidFill>
              </a:rPr>
            </a:br>
            <a:r>
              <a:rPr lang="en-US" sz="9600" dirty="0">
                <a:solidFill>
                  <a:schemeClr val="tx1"/>
                </a:solidFill>
              </a:rPr>
              <a:t>(2:1)</a:t>
            </a:r>
            <a:br>
              <a:rPr lang="en-US" dirty="0"/>
            </a:br>
            <a:endParaRPr lang="en-US" dirty="0"/>
          </a:p>
        </p:txBody>
      </p:sp>
    </p:spTree>
    <p:extLst>
      <p:ext uri="{BB962C8B-B14F-4D97-AF65-F5344CB8AC3E}">
        <p14:creationId xmlns:p14="http://schemas.microsoft.com/office/powerpoint/2010/main" val="152146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7. At what time did Peter and John go up to the temple to pray?</a:t>
            </a:r>
            <a:br>
              <a:rPr lang="en-US" dirty="0"/>
            </a:br>
            <a:endParaRPr lang="en-US" dirty="0"/>
          </a:p>
        </p:txBody>
      </p:sp>
    </p:spTree>
    <p:extLst>
      <p:ext uri="{BB962C8B-B14F-4D97-AF65-F5344CB8AC3E}">
        <p14:creationId xmlns:p14="http://schemas.microsoft.com/office/powerpoint/2010/main" val="14192457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70. Who had four unmarried daughters who prophesied?</a:t>
            </a:r>
            <a:br>
              <a:rPr lang="en-US" dirty="0"/>
            </a:br>
            <a:endParaRPr lang="en-US" dirty="0"/>
          </a:p>
        </p:txBody>
      </p:sp>
    </p:spTree>
    <p:extLst>
      <p:ext uri="{BB962C8B-B14F-4D97-AF65-F5344CB8AC3E}">
        <p14:creationId xmlns:p14="http://schemas.microsoft.com/office/powerpoint/2010/main" val="141184446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Philip</a:t>
            </a:r>
            <a:br>
              <a:rPr lang="en-US" sz="9600" dirty="0">
                <a:solidFill>
                  <a:schemeClr val="tx1"/>
                </a:solidFill>
              </a:rPr>
            </a:br>
            <a:r>
              <a:rPr lang="en-US" sz="9600" dirty="0">
                <a:solidFill>
                  <a:schemeClr val="tx1"/>
                </a:solidFill>
              </a:rPr>
              <a:t>(21:9)</a:t>
            </a:r>
            <a:br>
              <a:rPr lang="en-US" dirty="0"/>
            </a:br>
            <a:endParaRPr lang="en-US" dirty="0"/>
          </a:p>
        </p:txBody>
      </p:sp>
    </p:spTree>
    <p:extLst>
      <p:ext uri="{BB962C8B-B14F-4D97-AF65-F5344CB8AC3E}">
        <p14:creationId xmlns:p14="http://schemas.microsoft.com/office/powerpoint/2010/main" val="42085210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71. What was Aquila's wife's name?</a:t>
            </a:r>
            <a:br>
              <a:rPr lang="en-US" dirty="0"/>
            </a:br>
            <a:endParaRPr lang="en-US" dirty="0"/>
          </a:p>
        </p:txBody>
      </p:sp>
    </p:spTree>
    <p:extLst>
      <p:ext uri="{BB962C8B-B14F-4D97-AF65-F5344CB8AC3E}">
        <p14:creationId xmlns:p14="http://schemas.microsoft.com/office/powerpoint/2010/main" val="24444088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Priscilla</a:t>
            </a:r>
            <a:br>
              <a:rPr lang="en-US" sz="9600" dirty="0">
                <a:solidFill>
                  <a:schemeClr val="tx1"/>
                </a:solidFill>
              </a:rPr>
            </a:br>
            <a:r>
              <a:rPr lang="en-US" sz="9600" dirty="0">
                <a:solidFill>
                  <a:schemeClr val="tx1"/>
                </a:solidFill>
              </a:rPr>
              <a:t>(18:2)</a:t>
            </a:r>
            <a:br>
              <a:rPr lang="en-US" dirty="0"/>
            </a:br>
            <a:endParaRPr lang="en-US" dirty="0"/>
          </a:p>
        </p:txBody>
      </p:sp>
    </p:spTree>
    <p:extLst>
      <p:ext uri="{BB962C8B-B14F-4D97-AF65-F5344CB8AC3E}">
        <p14:creationId xmlns:p14="http://schemas.microsoft.com/office/powerpoint/2010/main" val="32514018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72. Who was the chief official of the island of </a:t>
            </a:r>
            <a:r>
              <a:rPr lang="en-US" dirty="0" err="1"/>
              <a:t>malta</a:t>
            </a:r>
            <a:r>
              <a:rPr lang="en-US" dirty="0"/>
              <a:t>?</a:t>
            </a:r>
            <a:br>
              <a:rPr lang="en-US" dirty="0"/>
            </a:br>
            <a:endParaRPr lang="en-US" dirty="0"/>
          </a:p>
        </p:txBody>
      </p:sp>
    </p:spTree>
    <p:extLst>
      <p:ext uri="{BB962C8B-B14F-4D97-AF65-F5344CB8AC3E}">
        <p14:creationId xmlns:p14="http://schemas.microsoft.com/office/powerpoint/2010/main" val="32445426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Publius</a:t>
            </a:r>
            <a:br>
              <a:rPr lang="en-US" sz="9600" dirty="0">
                <a:solidFill>
                  <a:schemeClr val="tx1"/>
                </a:solidFill>
              </a:rPr>
            </a:br>
            <a:r>
              <a:rPr lang="en-US" sz="9600" dirty="0">
                <a:solidFill>
                  <a:schemeClr val="tx1"/>
                </a:solidFill>
              </a:rPr>
              <a:t>(28:7)</a:t>
            </a:r>
            <a:br>
              <a:rPr lang="en-US" dirty="0"/>
            </a:br>
            <a:endParaRPr lang="en-US" dirty="0"/>
          </a:p>
        </p:txBody>
      </p:sp>
    </p:spTree>
    <p:extLst>
      <p:ext uri="{BB962C8B-B14F-4D97-AF65-F5344CB8AC3E}">
        <p14:creationId xmlns:p14="http://schemas.microsoft.com/office/powerpoint/2010/main" val="10655406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73. Lydia was a seller of what color of cloth?</a:t>
            </a:r>
            <a:br>
              <a:rPr lang="en-US" dirty="0"/>
            </a:br>
            <a:endParaRPr lang="en-US" dirty="0"/>
          </a:p>
        </p:txBody>
      </p:sp>
    </p:spTree>
    <p:extLst>
      <p:ext uri="{BB962C8B-B14F-4D97-AF65-F5344CB8AC3E}">
        <p14:creationId xmlns:p14="http://schemas.microsoft.com/office/powerpoint/2010/main" val="266026212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Purple</a:t>
            </a:r>
            <a:br>
              <a:rPr lang="en-US" sz="9600" dirty="0">
                <a:solidFill>
                  <a:schemeClr val="tx1"/>
                </a:solidFill>
              </a:rPr>
            </a:br>
            <a:r>
              <a:rPr lang="en-US" sz="9600" dirty="0">
                <a:solidFill>
                  <a:schemeClr val="tx1"/>
                </a:solidFill>
              </a:rPr>
              <a:t>(16:14)</a:t>
            </a:r>
            <a:br>
              <a:rPr lang="en-US" dirty="0"/>
            </a:br>
            <a:endParaRPr lang="en-US" dirty="0"/>
          </a:p>
        </p:txBody>
      </p:sp>
    </p:spTree>
    <p:extLst>
      <p:ext uri="{BB962C8B-B14F-4D97-AF65-F5344CB8AC3E}">
        <p14:creationId xmlns:p14="http://schemas.microsoft.com/office/powerpoint/2010/main" val="106695561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74. What was the name of the servant girl that worked in John Mark's mother's house?</a:t>
            </a:r>
            <a:br>
              <a:rPr lang="en-US" dirty="0"/>
            </a:br>
            <a:endParaRPr lang="en-US" dirty="0"/>
          </a:p>
        </p:txBody>
      </p:sp>
    </p:spTree>
    <p:extLst>
      <p:ext uri="{BB962C8B-B14F-4D97-AF65-F5344CB8AC3E}">
        <p14:creationId xmlns:p14="http://schemas.microsoft.com/office/powerpoint/2010/main" val="270169167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Rhoda</a:t>
            </a:r>
            <a:br>
              <a:rPr lang="en-US" sz="9600" dirty="0">
                <a:solidFill>
                  <a:schemeClr val="tx1"/>
                </a:solidFill>
              </a:rPr>
            </a:br>
            <a:r>
              <a:rPr lang="en-US" sz="9600" dirty="0">
                <a:solidFill>
                  <a:schemeClr val="tx1"/>
                </a:solidFill>
              </a:rPr>
              <a:t>(12:13)</a:t>
            </a:r>
            <a:br>
              <a:rPr lang="en-US" dirty="0"/>
            </a:br>
            <a:endParaRPr lang="en-US" dirty="0"/>
          </a:p>
        </p:txBody>
      </p:sp>
    </p:spTree>
    <p:extLst>
      <p:ext uri="{BB962C8B-B14F-4D97-AF65-F5344CB8AC3E}">
        <p14:creationId xmlns:p14="http://schemas.microsoft.com/office/powerpoint/2010/main" val="234265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3:00 pm</a:t>
            </a:r>
            <a:br>
              <a:rPr lang="en-US" sz="9600" dirty="0">
                <a:solidFill>
                  <a:schemeClr val="tx1"/>
                </a:solidFill>
              </a:rPr>
            </a:br>
            <a:r>
              <a:rPr lang="en-US" sz="9600" dirty="0">
                <a:solidFill>
                  <a:schemeClr val="tx1"/>
                </a:solidFill>
              </a:rPr>
              <a:t>(3:1)</a:t>
            </a:r>
            <a:br>
              <a:rPr lang="en-US" dirty="0"/>
            </a:br>
            <a:endParaRPr lang="en-US" dirty="0"/>
          </a:p>
        </p:txBody>
      </p:sp>
    </p:spTree>
    <p:extLst>
      <p:ext uri="{BB962C8B-B14F-4D97-AF65-F5344CB8AC3E}">
        <p14:creationId xmlns:p14="http://schemas.microsoft.com/office/powerpoint/2010/main" val="11840201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75. What Jewish sect did not believe in the resurrection?</a:t>
            </a:r>
            <a:br>
              <a:rPr lang="en-US" dirty="0"/>
            </a:br>
            <a:endParaRPr lang="en-US" dirty="0"/>
          </a:p>
        </p:txBody>
      </p:sp>
    </p:spTree>
    <p:extLst>
      <p:ext uri="{BB962C8B-B14F-4D97-AF65-F5344CB8AC3E}">
        <p14:creationId xmlns:p14="http://schemas.microsoft.com/office/powerpoint/2010/main" val="8678908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Sadducees</a:t>
            </a:r>
            <a:br>
              <a:rPr lang="en-US" sz="9600" dirty="0">
                <a:solidFill>
                  <a:schemeClr val="tx1"/>
                </a:solidFill>
              </a:rPr>
            </a:br>
            <a:r>
              <a:rPr lang="en-US" sz="9600" dirty="0">
                <a:solidFill>
                  <a:schemeClr val="tx1"/>
                </a:solidFill>
              </a:rPr>
              <a:t>(23:8)</a:t>
            </a:r>
            <a:br>
              <a:rPr lang="en-US" dirty="0"/>
            </a:br>
            <a:endParaRPr lang="en-US" dirty="0"/>
          </a:p>
        </p:txBody>
      </p:sp>
    </p:spTree>
    <p:extLst>
      <p:ext uri="{BB962C8B-B14F-4D97-AF65-F5344CB8AC3E}">
        <p14:creationId xmlns:p14="http://schemas.microsoft.com/office/powerpoint/2010/main" val="11431782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76. What was the name of the ruling Jewish council?</a:t>
            </a:r>
            <a:br>
              <a:rPr lang="en-US" dirty="0"/>
            </a:br>
            <a:endParaRPr lang="en-US" dirty="0"/>
          </a:p>
        </p:txBody>
      </p:sp>
    </p:spTree>
    <p:extLst>
      <p:ext uri="{BB962C8B-B14F-4D97-AF65-F5344CB8AC3E}">
        <p14:creationId xmlns:p14="http://schemas.microsoft.com/office/powerpoint/2010/main" val="72538494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err="1">
                <a:solidFill>
                  <a:schemeClr val="tx1"/>
                </a:solidFill>
              </a:rPr>
              <a:t>SanHedrin</a:t>
            </a:r>
            <a:br>
              <a:rPr lang="en-US" sz="9600" dirty="0">
                <a:solidFill>
                  <a:schemeClr val="tx1"/>
                </a:solidFill>
              </a:rPr>
            </a:br>
            <a:r>
              <a:rPr lang="en-US" sz="9600" dirty="0">
                <a:solidFill>
                  <a:schemeClr val="tx1"/>
                </a:solidFill>
              </a:rPr>
              <a:t>(5:21)</a:t>
            </a:r>
            <a:br>
              <a:rPr lang="en-US" dirty="0"/>
            </a:br>
            <a:endParaRPr lang="en-US" dirty="0"/>
          </a:p>
        </p:txBody>
      </p:sp>
    </p:spTree>
    <p:extLst>
      <p:ext uri="{BB962C8B-B14F-4D97-AF65-F5344CB8AC3E}">
        <p14:creationId xmlns:p14="http://schemas.microsoft.com/office/powerpoint/2010/main" val="29085555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77. What woman was struck dead because she lied to the Holy Spirit?</a:t>
            </a:r>
            <a:br>
              <a:rPr lang="en-US" dirty="0"/>
            </a:br>
            <a:endParaRPr lang="en-US" dirty="0"/>
          </a:p>
        </p:txBody>
      </p:sp>
    </p:spTree>
    <p:extLst>
      <p:ext uri="{BB962C8B-B14F-4D97-AF65-F5344CB8AC3E}">
        <p14:creationId xmlns:p14="http://schemas.microsoft.com/office/powerpoint/2010/main" val="19700665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err="1">
                <a:solidFill>
                  <a:schemeClr val="tx1"/>
                </a:solidFill>
              </a:rPr>
              <a:t>SapPhira</a:t>
            </a:r>
            <a:br>
              <a:rPr lang="en-US" sz="9600" dirty="0">
                <a:solidFill>
                  <a:schemeClr val="tx1"/>
                </a:solidFill>
              </a:rPr>
            </a:br>
            <a:r>
              <a:rPr lang="en-US" sz="9600" dirty="0">
                <a:solidFill>
                  <a:schemeClr val="tx1"/>
                </a:solidFill>
              </a:rPr>
              <a:t>(5:10)</a:t>
            </a:r>
            <a:br>
              <a:rPr lang="en-US" dirty="0"/>
            </a:br>
            <a:endParaRPr lang="en-US" dirty="0"/>
          </a:p>
        </p:txBody>
      </p:sp>
    </p:spTree>
    <p:extLst>
      <p:ext uri="{BB962C8B-B14F-4D97-AF65-F5344CB8AC3E}">
        <p14:creationId xmlns:p14="http://schemas.microsoft.com/office/powerpoint/2010/main" val="303573742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78. Who gave his approval for the stoning of Stephen?</a:t>
            </a:r>
            <a:br>
              <a:rPr lang="en-US" dirty="0"/>
            </a:br>
            <a:endParaRPr lang="en-US" dirty="0"/>
          </a:p>
        </p:txBody>
      </p:sp>
    </p:spTree>
    <p:extLst>
      <p:ext uri="{BB962C8B-B14F-4D97-AF65-F5344CB8AC3E}">
        <p14:creationId xmlns:p14="http://schemas.microsoft.com/office/powerpoint/2010/main" val="281745407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Saul (Paul)</a:t>
            </a:r>
            <a:br>
              <a:rPr lang="en-US" sz="9600" dirty="0">
                <a:solidFill>
                  <a:schemeClr val="tx1"/>
                </a:solidFill>
              </a:rPr>
            </a:br>
            <a:r>
              <a:rPr lang="en-US" sz="9600" dirty="0">
                <a:solidFill>
                  <a:schemeClr val="tx1"/>
                </a:solidFill>
              </a:rPr>
              <a:t>(8:1)</a:t>
            </a:r>
            <a:br>
              <a:rPr lang="en-US" dirty="0"/>
            </a:br>
            <a:endParaRPr lang="en-US" dirty="0"/>
          </a:p>
        </p:txBody>
      </p:sp>
    </p:spTree>
    <p:extLst>
      <p:ext uri="{BB962C8B-B14F-4D97-AF65-F5344CB8AC3E}">
        <p14:creationId xmlns:p14="http://schemas.microsoft.com/office/powerpoint/2010/main" val="26191314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79. An evil spirit said it knew Jesus and Paul but did not know the seven sons of who?</a:t>
            </a:r>
            <a:br>
              <a:rPr lang="en-US" dirty="0"/>
            </a:br>
            <a:endParaRPr lang="en-US" dirty="0"/>
          </a:p>
        </p:txBody>
      </p:sp>
    </p:spTree>
    <p:extLst>
      <p:ext uri="{BB962C8B-B14F-4D97-AF65-F5344CB8AC3E}">
        <p14:creationId xmlns:p14="http://schemas.microsoft.com/office/powerpoint/2010/main" val="176381764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err="1">
                <a:solidFill>
                  <a:schemeClr val="tx1"/>
                </a:solidFill>
              </a:rPr>
              <a:t>Sceva</a:t>
            </a:r>
            <a:br>
              <a:rPr lang="en-US" sz="9600" dirty="0">
                <a:solidFill>
                  <a:schemeClr val="tx1"/>
                </a:solidFill>
              </a:rPr>
            </a:br>
            <a:r>
              <a:rPr lang="en-US" sz="9600" dirty="0">
                <a:solidFill>
                  <a:schemeClr val="tx1"/>
                </a:solidFill>
              </a:rPr>
              <a:t>(19:14)</a:t>
            </a:r>
            <a:br>
              <a:rPr lang="en-US" dirty="0"/>
            </a:br>
            <a:endParaRPr lang="en-US" dirty="0"/>
          </a:p>
        </p:txBody>
      </p:sp>
    </p:spTree>
    <p:extLst>
      <p:ext uri="{BB962C8B-B14F-4D97-AF65-F5344CB8AC3E}">
        <p14:creationId xmlns:p14="http://schemas.microsoft.com/office/powerpoint/2010/main" val="3496279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8. How old was the crippled beggar?</a:t>
            </a:r>
            <a:br>
              <a:rPr lang="en-US" dirty="0"/>
            </a:br>
            <a:endParaRPr lang="en-US" dirty="0"/>
          </a:p>
        </p:txBody>
      </p:sp>
    </p:spTree>
    <p:extLst>
      <p:ext uri="{BB962C8B-B14F-4D97-AF65-F5344CB8AC3E}">
        <p14:creationId xmlns:p14="http://schemas.microsoft.com/office/powerpoint/2010/main" val="318450721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80. On the second journey because of a disagreement over taking John Mark, Paul separated from </a:t>
            </a:r>
            <a:r>
              <a:rPr lang="en-US" dirty="0" err="1"/>
              <a:t>Barnabus</a:t>
            </a:r>
            <a:r>
              <a:rPr lang="en-US" dirty="0"/>
              <a:t> and took who with him?</a:t>
            </a:r>
            <a:br>
              <a:rPr lang="en-US" dirty="0"/>
            </a:br>
            <a:endParaRPr lang="en-US" dirty="0"/>
          </a:p>
        </p:txBody>
      </p:sp>
    </p:spTree>
    <p:extLst>
      <p:ext uri="{BB962C8B-B14F-4D97-AF65-F5344CB8AC3E}">
        <p14:creationId xmlns:p14="http://schemas.microsoft.com/office/powerpoint/2010/main" val="271751767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Silas</a:t>
            </a:r>
            <a:br>
              <a:rPr lang="en-US" sz="9600" dirty="0">
                <a:solidFill>
                  <a:schemeClr val="tx1"/>
                </a:solidFill>
              </a:rPr>
            </a:br>
            <a:r>
              <a:rPr lang="en-US" sz="9600" dirty="0">
                <a:solidFill>
                  <a:schemeClr val="tx1"/>
                </a:solidFill>
              </a:rPr>
              <a:t>(15:40)</a:t>
            </a:r>
            <a:br>
              <a:rPr lang="en-US" dirty="0"/>
            </a:br>
            <a:endParaRPr lang="en-US" dirty="0"/>
          </a:p>
        </p:txBody>
      </p:sp>
    </p:spTree>
    <p:extLst>
      <p:ext uri="{BB962C8B-B14F-4D97-AF65-F5344CB8AC3E}">
        <p14:creationId xmlns:p14="http://schemas.microsoft.com/office/powerpoint/2010/main" val="14382700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81. What was the name of the sorcerer who wanted to purchase the ability to pass on the Holy Spirit to others?</a:t>
            </a:r>
            <a:br>
              <a:rPr lang="en-US" dirty="0"/>
            </a:br>
            <a:endParaRPr lang="en-US" dirty="0"/>
          </a:p>
        </p:txBody>
      </p:sp>
    </p:spTree>
    <p:extLst>
      <p:ext uri="{BB962C8B-B14F-4D97-AF65-F5344CB8AC3E}">
        <p14:creationId xmlns:p14="http://schemas.microsoft.com/office/powerpoint/2010/main" val="23572315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Simon</a:t>
            </a:r>
            <a:br>
              <a:rPr lang="en-US" sz="9600" dirty="0">
                <a:solidFill>
                  <a:schemeClr val="tx1"/>
                </a:solidFill>
              </a:rPr>
            </a:br>
            <a:r>
              <a:rPr lang="en-US" sz="9600" dirty="0">
                <a:solidFill>
                  <a:schemeClr val="tx1"/>
                </a:solidFill>
              </a:rPr>
              <a:t>(8:18)</a:t>
            </a:r>
            <a:br>
              <a:rPr lang="en-US" dirty="0"/>
            </a:br>
            <a:endParaRPr lang="en-US" dirty="0"/>
          </a:p>
        </p:txBody>
      </p:sp>
    </p:spTree>
    <p:extLst>
      <p:ext uri="{BB962C8B-B14F-4D97-AF65-F5344CB8AC3E}">
        <p14:creationId xmlns:p14="http://schemas.microsoft.com/office/powerpoint/2010/main" val="24957040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82. What came out of the campfire and bit Paul on his hand?</a:t>
            </a:r>
            <a:br>
              <a:rPr lang="en-US" dirty="0"/>
            </a:br>
            <a:endParaRPr lang="en-US" dirty="0"/>
          </a:p>
        </p:txBody>
      </p:sp>
    </p:spTree>
    <p:extLst>
      <p:ext uri="{BB962C8B-B14F-4D97-AF65-F5344CB8AC3E}">
        <p14:creationId xmlns:p14="http://schemas.microsoft.com/office/powerpoint/2010/main" val="248146375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Viper</a:t>
            </a:r>
            <a:br>
              <a:rPr lang="en-US" sz="9600" dirty="0">
                <a:solidFill>
                  <a:schemeClr val="tx1"/>
                </a:solidFill>
              </a:rPr>
            </a:br>
            <a:r>
              <a:rPr lang="en-US" sz="9600" dirty="0">
                <a:solidFill>
                  <a:schemeClr val="tx1"/>
                </a:solidFill>
              </a:rPr>
              <a:t>(28:3)</a:t>
            </a:r>
            <a:br>
              <a:rPr lang="en-US" dirty="0"/>
            </a:br>
            <a:endParaRPr lang="en-US" dirty="0"/>
          </a:p>
        </p:txBody>
      </p:sp>
    </p:spTree>
    <p:extLst>
      <p:ext uri="{BB962C8B-B14F-4D97-AF65-F5344CB8AC3E}">
        <p14:creationId xmlns:p14="http://schemas.microsoft.com/office/powerpoint/2010/main" val="6932948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83. What does </a:t>
            </a:r>
            <a:r>
              <a:rPr lang="en-US" dirty="0" err="1"/>
              <a:t>Barnabus</a:t>
            </a:r>
            <a:r>
              <a:rPr lang="en-US" dirty="0"/>
              <a:t> mean?</a:t>
            </a:r>
            <a:br>
              <a:rPr lang="en-US" dirty="0"/>
            </a:br>
            <a:endParaRPr lang="en-US" dirty="0"/>
          </a:p>
        </p:txBody>
      </p:sp>
    </p:spTree>
    <p:extLst>
      <p:ext uri="{BB962C8B-B14F-4D97-AF65-F5344CB8AC3E}">
        <p14:creationId xmlns:p14="http://schemas.microsoft.com/office/powerpoint/2010/main" val="2386333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normAutofit fontScale="90000"/>
          </a:bodyPr>
          <a:lstStyle/>
          <a:p>
            <a:pPr algn="ctr"/>
            <a:r>
              <a:rPr lang="en-US" sz="9600" dirty="0">
                <a:solidFill>
                  <a:schemeClr val="tx1"/>
                </a:solidFill>
              </a:rPr>
              <a:t>Son of Encouragement</a:t>
            </a:r>
            <a:br>
              <a:rPr lang="en-US" sz="9600" dirty="0">
                <a:solidFill>
                  <a:schemeClr val="tx1"/>
                </a:solidFill>
              </a:rPr>
            </a:br>
            <a:r>
              <a:rPr lang="en-US" sz="9600" dirty="0">
                <a:solidFill>
                  <a:schemeClr val="tx1"/>
                </a:solidFill>
              </a:rPr>
              <a:t>(4:36)</a:t>
            </a:r>
            <a:br>
              <a:rPr lang="en-US" dirty="0"/>
            </a:br>
            <a:endParaRPr lang="en-US" dirty="0"/>
          </a:p>
        </p:txBody>
      </p:sp>
    </p:spTree>
    <p:extLst>
      <p:ext uri="{BB962C8B-B14F-4D97-AF65-F5344CB8AC3E}">
        <p14:creationId xmlns:p14="http://schemas.microsoft.com/office/powerpoint/2010/main" val="140628002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84. Who was the synagogue ruler in Corinth who was beat in front of the court?</a:t>
            </a:r>
            <a:br>
              <a:rPr lang="en-US" dirty="0"/>
            </a:br>
            <a:endParaRPr lang="en-US" dirty="0"/>
          </a:p>
        </p:txBody>
      </p:sp>
    </p:spTree>
    <p:extLst>
      <p:ext uri="{BB962C8B-B14F-4D97-AF65-F5344CB8AC3E}">
        <p14:creationId xmlns:p14="http://schemas.microsoft.com/office/powerpoint/2010/main" val="180128849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Sosthenes</a:t>
            </a:r>
            <a:br>
              <a:rPr lang="en-US" sz="9600" dirty="0">
                <a:solidFill>
                  <a:schemeClr val="tx1"/>
                </a:solidFill>
              </a:rPr>
            </a:br>
            <a:r>
              <a:rPr lang="en-US" sz="9600" dirty="0">
                <a:solidFill>
                  <a:schemeClr val="tx1"/>
                </a:solidFill>
              </a:rPr>
              <a:t>(18:17)</a:t>
            </a:r>
            <a:br>
              <a:rPr lang="en-US" dirty="0"/>
            </a:br>
            <a:endParaRPr lang="en-US" dirty="0"/>
          </a:p>
        </p:txBody>
      </p:sp>
    </p:spTree>
    <p:extLst>
      <p:ext uri="{BB962C8B-B14F-4D97-AF65-F5344CB8AC3E}">
        <p14:creationId xmlns:p14="http://schemas.microsoft.com/office/powerpoint/2010/main" val="1779103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Over 40</a:t>
            </a:r>
            <a:br>
              <a:rPr lang="en-US" sz="9600" dirty="0">
                <a:solidFill>
                  <a:schemeClr val="tx1"/>
                </a:solidFill>
              </a:rPr>
            </a:br>
            <a:r>
              <a:rPr lang="en-US" sz="9600" dirty="0">
                <a:solidFill>
                  <a:schemeClr val="tx1"/>
                </a:solidFill>
              </a:rPr>
              <a:t>(4:12)</a:t>
            </a:r>
            <a:br>
              <a:rPr lang="en-US" dirty="0"/>
            </a:br>
            <a:endParaRPr lang="en-US" dirty="0"/>
          </a:p>
        </p:txBody>
      </p:sp>
    </p:spTree>
    <p:extLst>
      <p:ext uri="{BB962C8B-B14F-4D97-AF65-F5344CB8AC3E}">
        <p14:creationId xmlns:p14="http://schemas.microsoft.com/office/powerpoint/2010/main" val="103556684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85. Peter raised Dorcas from the dead. What was Dorcas's other name?</a:t>
            </a:r>
            <a:br>
              <a:rPr lang="en-US" dirty="0"/>
            </a:br>
            <a:endParaRPr lang="en-US" dirty="0"/>
          </a:p>
        </p:txBody>
      </p:sp>
    </p:spTree>
    <p:extLst>
      <p:ext uri="{BB962C8B-B14F-4D97-AF65-F5344CB8AC3E}">
        <p14:creationId xmlns:p14="http://schemas.microsoft.com/office/powerpoint/2010/main" val="20809162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Tabitha</a:t>
            </a:r>
            <a:br>
              <a:rPr lang="en-US" sz="9600" dirty="0">
                <a:solidFill>
                  <a:schemeClr val="tx1"/>
                </a:solidFill>
              </a:rPr>
            </a:br>
            <a:r>
              <a:rPr lang="en-US" sz="9600" dirty="0">
                <a:solidFill>
                  <a:schemeClr val="tx1"/>
                </a:solidFill>
              </a:rPr>
              <a:t>(9:36)</a:t>
            </a:r>
            <a:br>
              <a:rPr lang="en-US" dirty="0"/>
            </a:br>
            <a:endParaRPr lang="en-US" dirty="0"/>
          </a:p>
        </p:txBody>
      </p:sp>
    </p:spTree>
    <p:extLst>
      <p:ext uri="{BB962C8B-B14F-4D97-AF65-F5344CB8AC3E}">
        <p14:creationId xmlns:p14="http://schemas.microsoft.com/office/powerpoint/2010/main" val="293269132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86. Where was Paul born?</a:t>
            </a:r>
            <a:br>
              <a:rPr lang="en-US" dirty="0"/>
            </a:br>
            <a:endParaRPr lang="en-US" dirty="0"/>
          </a:p>
        </p:txBody>
      </p:sp>
    </p:spTree>
    <p:extLst>
      <p:ext uri="{BB962C8B-B14F-4D97-AF65-F5344CB8AC3E}">
        <p14:creationId xmlns:p14="http://schemas.microsoft.com/office/powerpoint/2010/main" val="386041289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Tarsus</a:t>
            </a:r>
            <a:br>
              <a:rPr lang="en-US" sz="9600" dirty="0">
                <a:solidFill>
                  <a:schemeClr val="tx1"/>
                </a:solidFill>
              </a:rPr>
            </a:br>
            <a:r>
              <a:rPr lang="en-US" sz="9600" dirty="0">
                <a:solidFill>
                  <a:schemeClr val="tx1"/>
                </a:solidFill>
              </a:rPr>
              <a:t>(22:3)</a:t>
            </a:r>
            <a:br>
              <a:rPr lang="en-US" dirty="0"/>
            </a:br>
            <a:endParaRPr lang="en-US" dirty="0"/>
          </a:p>
        </p:txBody>
      </p:sp>
    </p:spTree>
    <p:extLst>
      <p:ext uri="{BB962C8B-B14F-4D97-AF65-F5344CB8AC3E}">
        <p14:creationId xmlns:p14="http://schemas.microsoft.com/office/powerpoint/2010/main" val="292916715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87. When Paul landed in </a:t>
            </a:r>
            <a:r>
              <a:rPr lang="en-US" dirty="0" err="1"/>
              <a:t>Puteoli</a:t>
            </a:r>
            <a:r>
              <a:rPr lang="en-US" dirty="0"/>
              <a:t>, Italy, many brothers had come as far away as the Forum of Appius and the Three __________.</a:t>
            </a:r>
            <a:br>
              <a:rPr lang="en-US" dirty="0"/>
            </a:br>
            <a:endParaRPr lang="en-US" dirty="0"/>
          </a:p>
        </p:txBody>
      </p:sp>
    </p:spTree>
    <p:extLst>
      <p:ext uri="{BB962C8B-B14F-4D97-AF65-F5344CB8AC3E}">
        <p14:creationId xmlns:p14="http://schemas.microsoft.com/office/powerpoint/2010/main" val="399757309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Taverns</a:t>
            </a:r>
            <a:br>
              <a:rPr lang="en-US" sz="9600" dirty="0">
                <a:solidFill>
                  <a:schemeClr val="tx1"/>
                </a:solidFill>
              </a:rPr>
            </a:br>
            <a:r>
              <a:rPr lang="en-US" sz="9600" dirty="0">
                <a:solidFill>
                  <a:schemeClr val="tx1"/>
                </a:solidFill>
              </a:rPr>
              <a:t>(28:15)</a:t>
            </a:r>
            <a:br>
              <a:rPr lang="en-US" dirty="0"/>
            </a:br>
            <a:endParaRPr lang="en-US" dirty="0"/>
          </a:p>
        </p:txBody>
      </p:sp>
    </p:spTree>
    <p:extLst>
      <p:ext uri="{BB962C8B-B14F-4D97-AF65-F5344CB8AC3E}">
        <p14:creationId xmlns:p14="http://schemas.microsoft.com/office/powerpoint/2010/main" val="350437507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88. Paul and Aquila were ____ makers.</a:t>
            </a:r>
            <a:br>
              <a:rPr lang="en-US" dirty="0"/>
            </a:br>
            <a:endParaRPr lang="en-US" dirty="0"/>
          </a:p>
        </p:txBody>
      </p:sp>
    </p:spTree>
    <p:extLst>
      <p:ext uri="{BB962C8B-B14F-4D97-AF65-F5344CB8AC3E}">
        <p14:creationId xmlns:p14="http://schemas.microsoft.com/office/powerpoint/2010/main" val="212921493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Tent</a:t>
            </a:r>
            <a:br>
              <a:rPr lang="en-US" sz="9600" dirty="0">
                <a:solidFill>
                  <a:schemeClr val="tx1"/>
                </a:solidFill>
              </a:rPr>
            </a:br>
            <a:r>
              <a:rPr lang="en-US" sz="9600" dirty="0">
                <a:solidFill>
                  <a:schemeClr val="tx1"/>
                </a:solidFill>
              </a:rPr>
              <a:t>(18:3)</a:t>
            </a:r>
            <a:br>
              <a:rPr lang="en-US" dirty="0"/>
            </a:br>
            <a:endParaRPr lang="en-US" dirty="0"/>
          </a:p>
        </p:txBody>
      </p:sp>
    </p:spTree>
    <p:extLst>
      <p:ext uri="{BB962C8B-B14F-4D97-AF65-F5344CB8AC3E}">
        <p14:creationId xmlns:p14="http://schemas.microsoft.com/office/powerpoint/2010/main" val="192368931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89. What was the name of the lawyer that represented the Jews against Paul before the governor?</a:t>
            </a:r>
            <a:br>
              <a:rPr lang="en-US" dirty="0"/>
            </a:br>
            <a:endParaRPr lang="en-US" dirty="0"/>
          </a:p>
        </p:txBody>
      </p:sp>
    </p:spTree>
    <p:extLst>
      <p:ext uri="{BB962C8B-B14F-4D97-AF65-F5344CB8AC3E}">
        <p14:creationId xmlns:p14="http://schemas.microsoft.com/office/powerpoint/2010/main" val="287174424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err="1">
                <a:solidFill>
                  <a:schemeClr val="tx1"/>
                </a:solidFill>
              </a:rPr>
              <a:t>Tertullus</a:t>
            </a:r>
            <a:br>
              <a:rPr lang="en-US" sz="9600" dirty="0">
                <a:solidFill>
                  <a:schemeClr val="tx1"/>
                </a:solidFill>
              </a:rPr>
            </a:br>
            <a:r>
              <a:rPr lang="en-US" sz="9600" dirty="0">
                <a:solidFill>
                  <a:schemeClr val="tx1"/>
                </a:solidFill>
              </a:rPr>
              <a:t>24:1</a:t>
            </a:r>
            <a:br>
              <a:rPr lang="en-US" dirty="0"/>
            </a:br>
            <a:endParaRPr lang="en-US" dirty="0"/>
          </a:p>
        </p:txBody>
      </p:sp>
    </p:spTree>
    <p:extLst>
      <p:ext uri="{BB962C8B-B14F-4D97-AF65-F5344CB8AC3E}">
        <p14:creationId xmlns:p14="http://schemas.microsoft.com/office/powerpoint/2010/main" val="83257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9. According to Stephen, Moses's life can be divided up into three stages of how many years?</a:t>
            </a:r>
            <a:br>
              <a:rPr lang="en-US" dirty="0"/>
            </a:br>
            <a:endParaRPr lang="en-US" dirty="0"/>
          </a:p>
        </p:txBody>
      </p:sp>
    </p:spTree>
    <p:extLst>
      <p:ext uri="{BB962C8B-B14F-4D97-AF65-F5344CB8AC3E}">
        <p14:creationId xmlns:p14="http://schemas.microsoft.com/office/powerpoint/2010/main" val="319681990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90. Who was the book of Acts written to?</a:t>
            </a:r>
            <a:br>
              <a:rPr lang="en-US" dirty="0"/>
            </a:br>
            <a:endParaRPr lang="en-US" dirty="0"/>
          </a:p>
        </p:txBody>
      </p:sp>
    </p:spTree>
    <p:extLst>
      <p:ext uri="{BB962C8B-B14F-4D97-AF65-F5344CB8AC3E}">
        <p14:creationId xmlns:p14="http://schemas.microsoft.com/office/powerpoint/2010/main" val="30797730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err="1">
                <a:solidFill>
                  <a:schemeClr val="tx1"/>
                </a:solidFill>
              </a:rPr>
              <a:t>Theophilus</a:t>
            </a:r>
            <a:br>
              <a:rPr lang="en-US" sz="9600" dirty="0">
                <a:solidFill>
                  <a:schemeClr val="tx1"/>
                </a:solidFill>
              </a:rPr>
            </a:br>
            <a:r>
              <a:rPr lang="en-US" sz="9600" dirty="0">
                <a:solidFill>
                  <a:schemeClr val="tx1"/>
                </a:solidFill>
              </a:rPr>
              <a:t>(1:1)</a:t>
            </a:r>
            <a:br>
              <a:rPr lang="en-US" dirty="0"/>
            </a:br>
            <a:endParaRPr lang="en-US" dirty="0"/>
          </a:p>
        </p:txBody>
      </p:sp>
    </p:spTree>
    <p:extLst>
      <p:ext uri="{BB962C8B-B14F-4D97-AF65-F5344CB8AC3E}">
        <p14:creationId xmlns:p14="http://schemas.microsoft.com/office/powerpoint/2010/main" val="248437826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91. Where was Lydia originally from before she lived in </a:t>
            </a:r>
            <a:r>
              <a:rPr lang="en-US" dirty="0" err="1"/>
              <a:t>Phillipi</a:t>
            </a:r>
            <a:r>
              <a:rPr lang="en-US" dirty="0"/>
              <a:t>?</a:t>
            </a:r>
            <a:br>
              <a:rPr lang="en-US" dirty="0"/>
            </a:br>
            <a:endParaRPr lang="en-US" dirty="0"/>
          </a:p>
        </p:txBody>
      </p:sp>
    </p:spTree>
    <p:extLst>
      <p:ext uri="{BB962C8B-B14F-4D97-AF65-F5344CB8AC3E}">
        <p14:creationId xmlns:p14="http://schemas.microsoft.com/office/powerpoint/2010/main" val="377304469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Thyatira</a:t>
            </a:r>
            <a:br>
              <a:rPr lang="en-US" sz="9600" dirty="0">
                <a:solidFill>
                  <a:schemeClr val="tx1"/>
                </a:solidFill>
              </a:rPr>
            </a:br>
            <a:r>
              <a:rPr lang="en-US" sz="9600" dirty="0">
                <a:solidFill>
                  <a:schemeClr val="tx1"/>
                </a:solidFill>
              </a:rPr>
              <a:t>(16:14)</a:t>
            </a:r>
            <a:br>
              <a:rPr lang="en-US" dirty="0"/>
            </a:br>
            <a:endParaRPr lang="en-US" dirty="0"/>
          </a:p>
        </p:txBody>
      </p:sp>
    </p:spTree>
    <p:extLst>
      <p:ext uri="{BB962C8B-B14F-4D97-AF65-F5344CB8AC3E}">
        <p14:creationId xmlns:p14="http://schemas.microsoft.com/office/powerpoint/2010/main" val="426410411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92. The seven "deacons" chosen were Stephen, Phillip, </a:t>
            </a:r>
            <a:r>
              <a:rPr lang="en-US" dirty="0" err="1"/>
              <a:t>Procorus</a:t>
            </a:r>
            <a:r>
              <a:rPr lang="en-US" dirty="0"/>
              <a:t>, Nicanor, </a:t>
            </a:r>
            <a:r>
              <a:rPr lang="en-US" dirty="0" err="1"/>
              <a:t>Parmenas</a:t>
            </a:r>
            <a:r>
              <a:rPr lang="en-US" dirty="0"/>
              <a:t>, Nicolas and ______________.</a:t>
            </a:r>
            <a:br>
              <a:rPr lang="en-US" dirty="0"/>
            </a:br>
            <a:endParaRPr lang="en-US" dirty="0"/>
          </a:p>
        </p:txBody>
      </p:sp>
    </p:spTree>
    <p:extLst>
      <p:ext uri="{BB962C8B-B14F-4D97-AF65-F5344CB8AC3E}">
        <p14:creationId xmlns:p14="http://schemas.microsoft.com/office/powerpoint/2010/main" val="55937445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Timon</a:t>
            </a:r>
            <a:br>
              <a:rPr lang="en-US" sz="9600" dirty="0">
                <a:solidFill>
                  <a:schemeClr val="tx1"/>
                </a:solidFill>
              </a:rPr>
            </a:br>
            <a:r>
              <a:rPr lang="en-US" sz="9600" dirty="0">
                <a:solidFill>
                  <a:schemeClr val="tx1"/>
                </a:solidFill>
              </a:rPr>
              <a:t>(6:5)</a:t>
            </a:r>
            <a:br>
              <a:rPr lang="en-US" dirty="0"/>
            </a:br>
            <a:endParaRPr lang="en-US" dirty="0"/>
          </a:p>
        </p:txBody>
      </p:sp>
    </p:spTree>
    <p:extLst>
      <p:ext uri="{BB962C8B-B14F-4D97-AF65-F5344CB8AC3E}">
        <p14:creationId xmlns:p14="http://schemas.microsoft.com/office/powerpoint/2010/main" val="355247955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93. When the holy spirit fell upon the apostles they could speak in ___________.</a:t>
            </a:r>
            <a:br>
              <a:rPr lang="en-US" dirty="0"/>
            </a:br>
            <a:endParaRPr lang="en-US" dirty="0"/>
          </a:p>
        </p:txBody>
      </p:sp>
    </p:spTree>
    <p:extLst>
      <p:ext uri="{BB962C8B-B14F-4D97-AF65-F5344CB8AC3E}">
        <p14:creationId xmlns:p14="http://schemas.microsoft.com/office/powerpoint/2010/main" val="317817982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Tongues</a:t>
            </a:r>
            <a:br>
              <a:rPr lang="en-US" sz="9600" dirty="0">
                <a:solidFill>
                  <a:schemeClr val="tx1"/>
                </a:solidFill>
              </a:rPr>
            </a:br>
            <a:r>
              <a:rPr lang="en-US" sz="9600" dirty="0">
                <a:solidFill>
                  <a:schemeClr val="tx1"/>
                </a:solidFill>
              </a:rPr>
              <a:t>(2:4)</a:t>
            </a:r>
            <a:br>
              <a:rPr lang="en-US" dirty="0"/>
            </a:br>
            <a:endParaRPr lang="en-US" dirty="0"/>
          </a:p>
        </p:txBody>
      </p:sp>
    </p:spTree>
    <p:extLst>
      <p:ext uri="{BB962C8B-B14F-4D97-AF65-F5344CB8AC3E}">
        <p14:creationId xmlns:p14="http://schemas.microsoft.com/office/powerpoint/2010/main" val="65130202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94. Where was Paul when he heard the Macedonian Call, "Come over to Macedonia and help us."</a:t>
            </a:r>
            <a:br>
              <a:rPr lang="en-US" dirty="0"/>
            </a:br>
            <a:endParaRPr lang="en-US" dirty="0"/>
          </a:p>
        </p:txBody>
      </p:sp>
    </p:spTree>
    <p:extLst>
      <p:ext uri="{BB962C8B-B14F-4D97-AF65-F5344CB8AC3E}">
        <p14:creationId xmlns:p14="http://schemas.microsoft.com/office/powerpoint/2010/main" val="118776284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Troas</a:t>
            </a:r>
            <a:br>
              <a:rPr lang="en-US" sz="9600" dirty="0">
                <a:solidFill>
                  <a:schemeClr val="tx1"/>
                </a:solidFill>
              </a:rPr>
            </a:br>
            <a:r>
              <a:rPr lang="en-US" sz="9600" dirty="0">
                <a:solidFill>
                  <a:schemeClr val="tx1"/>
                </a:solidFill>
              </a:rPr>
              <a:t>(16:8)</a:t>
            </a:r>
            <a:br>
              <a:rPr lang="en-US" dirty="0"/>
            </a:br>
            <a:endParaRPr lang="en-US" dirty="0"/>
          </a:p>
        </p:txBody>
      </p:sp>
    </p:spTree>
    <p:extLst>
      <p:ext uri="{BB962C8B-B14F-4D97-AF65-F5344CB8AC3E}">
        <p14:creationId xmlns:p14="http://schemas.microsoft.com/office/powerpoint/2010/main" val="2199529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40</a:t>
            </a:r>
            <a:br>
              <a:rPr lang="en-US" sz="9600" dirty="0">
                <a:solidFill>
                  <a:schemeClr val="tx1"/>
                </a:solidFill>
              </a:rPr>
            </a:br>
            <a:r>
              <a:rPr lang="en-US" sz="9600" dirty="0">
                <a:solidFill>
                  <a:schemeClr val="tx1"/>
                </a:solidFill>
              </a:rPr>
              <a:t>(7:20-36)</a:t>
            </a:r>
            <a:br>
              <a:rPr lang="en-US" dirty="0"/>
            </a:br>
            <a:endParaRPr lang="en-US" dirty="0"/>
          </a:p>
        </p:txBody>
      </p:sp>
    </p:spTree>
    <p:extLst>
      <p:ext uri="{BB962C8B-B14F-4D97-AF65-F5344CB8AC3E}">
        <p14:creationId xmlns:p14="http://schemas.microsoft.com/office/powerpoint/2010/main" val="194104651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95. In what city do we learn that the early church came together on the first day of the week to break bread?</a:t>
            </a:r>
            <a:br>
              <a:rPr lang="en-US" dirty="0"/>
            </a:br>
            <a:endParaRPr lang="en-US" dirty="0"/>
          </a:p>
        </p:txBody>
      </p:sp>
    </p:spTree>
    <p:extLst>
      <p:ext uri="{BB962C8B-B14F-4D97-AF65-F5344CB8AC3E}">
        <p14:creationId xmlns:p14="http://schemas.microsoft.com/office/powerpoint/2010/main" val="270233417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Troas</a:t>
            </a:r>
            <a:br>
              <a:rPr lang="en-US" sz="9600" dirty="0">
                <a:solidFill>
                  <a:schemeClr val="tx1"/>
                </a:solidFill>
              </a:rPr>
            </a:br>
            <a:r>
              <a:rPr lang="en-US" sz="9600" dirty="0">
                <a:solidFill>
                  <a:schemeClr val="tx1"/>
                </a:solidFill>
              </a:rPr>
              <a:t>(20:7)</a:t>
            </a:r>
            <a:br>
              <a:rPr lang="en-US" dirty="0"/>
            </a:br>
            <a:endParaRPr lang="en-US" dirty="0"/>
          </a:p>
        </p:txBody>
      </p:sp>
    </p:spTree>
    <p:extLst>
      <p:ext uri="{BB962C8B-B14F-4D97-AF65-F5344CB8AC3E}">
        <p14:creationId xmlns:p14="http://schemas.microsoft.com/office/powerpoint/2010/main" val="342462088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96. What was the name of the Gentile that the Jews accused Paul of bringing into the temple area?</a:t>
            </a:r>
            <a:br>
              <a:rPr lang="en-US" dirty="0"/>
            </a:br>
            <a:endParaRPr lang="en-US" dirty="0"/>
          </a:p>
        </p:txBody>
      </p:sp>
    </p:spTree>
    <p:extLst>
      <p:ext uri="{BB962C8B-B14F-4D97-AF65-F5344CB8AC3E}">
        <p14:creationId xmlns:p14="http://schemas.microsoft.com/office/powerpoint/2010/main" val="213978721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err="1">
                <a:solidFill>
                  <a:schemeClr val="tx1"/>
                </a:solidFill>
              </a:rPr>
              <a:t>Trophimus</a:t>
            </a:r>
            <a:br>
              <a:rPr lang="en-US" sz="9600" dirty="0">
                <a:solidFill>
                  <a:schemeClr val="tx1"/>
                </a:solidFill>
              </a:rPr>
            </a:br>
            <a:r>
              <a:rPr lang="en-US" sz="9600" dirty="0">
                <a:solidFill>
                  <a:schemeClr val="tx1"/>
                </a:solidFill>
              </a:rPr>
              <a:t>(21:29)</a:t>
            </a:r>
            <a:br>
              <a:rPr lang="en-US" dirty="0"/>
            </a:br>
            <a:endParaRPr lang="en-US" dirty="0"/>
          </a:p>
        </p:txBody>
      </p:sp>
    </p:spTree>
    <p:extLst>
      <p:ext uri="{BB962C8B-B14F-4D97-AF65-F5344CB8AC3E}">
        <p14:creationId xmlns:p14="http://schemas.microsoft.com/office/powerpoint/2010/main" val="180439549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97. While in Ephesus, Paul had daily discussion in the lecture hall of ___________.</a:t>
            </a:r>
            <a:br>
              <a:rPr lang="en-US" dirty="0"/>
            </a:br>
            <a:endParaRPr lang="en-US" dirty="0"/>
          </a:p>
        </p:txBody>
      </p:sp>
    </p:spTree>
    <p:extLst>
      <p:ext uri="{BB962C8B-B14F-4D97-AF65-F5344CB8AC3E}">
        <p14:creationId xmlns:p14="http://schemas.microsoft.com/office/powerpoint/2010/main" val="74409796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Tyrannus</a:t>
            </a:r>
            <a:br>
              <a:rPr lang="en-US" sz="9600" dirty="0">
                <a:solidFill>
                  <a:schemeClr val="tx1"/>
                </a:solidFill>
              </a:rPr>
            </a:br>
            <a:r>
              <a:rPr lang="en-US" sz="9600" dirty="0">
                <a:solidFill>
                  <a:schemeClr val="tx1"/>
                </a:solidFill>
              </a:rPr>
              <a:t>(19:9)</a:t>
            </a:r>
            <a:br>
              <a:rPr lang="en-US" dirty="0"/>
            </a:br>
            <a:endParaRPr lang="en-US" dirty="0"/>
          </a:p>
        </p:txBody>
      </p:sp>
    </p:spTree>
    <p:extLst>
      <p:ext uri="{BB962C8B-B14F-4D97-AF65-F5344CB8AC3E}">
        <p14:creationId xmlns:p14="http://schemas.microsoft.com/office/powerpoint/2010/main" val="125840235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98. In Athens, Paul found an inscription on an altar that said, "To an __________ god"</a:t>
            </a:r>
            <a:br>
              <a:rPr lang="en-US" dirty="0"/>
            </a:br>
            <a:endParaRPr lang="en-US" dirty="0"/>
          </a:p>
        </p:txBody>
      </p:sp>
    </p:spTree>
    <p:extLst>
      <p:ext uri="{BB962C8B-B14F-4D97-AF65-F5344CB8AC3E}">
        <p14:creationId xmlns:p14="http://schemas.microsoft.com/office/powerpoint/2010/main" val="415258704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Unknown</a:t>
            </a:r>
            <a:br>
              <a:rPr lang="en-US" sz="9600" dirty="0">
                <a:solidFill>
                  <a:schemeClr val="tx1"/>
                </a:solidFill>
              </a:rPr>
            </a:br>
            <a:r>
              <a:rPr lang="en-US" sz="9600" dirty="0">
                <a:solidFill>
                  <a:schemeClr val="tx1"/>
                </a:solidFill>
              </a:rPr>
              <a:t>(17:23)</a:t>
            </a:r>
            <a:br>
              <a:rPr lang="en-US" dirty="0"/>
            </a:br>
            <a:endParaRPr lang="en-US" dirty="0"/>
          </a:p>
        </p:txBody>
      </p:sp>
    </p:spTree>
    <p:extLst>
      <p:ext uri="{BB962C8B-B14F-4D97-AF65-F5344CB8AC3E}">
        <p14:creationId xmlns:p14="http://schemas.microsoft.com/office/powerpoint/2010/main" val="180301354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99. Herod died by being eaten by what?</a:t>
            </a:r>
            <a:br>
              <a:rPr lang="en-US" dirty="0"/>
            </a:br>
            <a:endParaRPr lang="en-US" dirty="0"/>
          </a:p>
        </p:txBody>
      </p:sp>
    </p:spTree>
    <p:extLst>
      <p:ext uri="{BB962C8B-B14F-4D97-AF65-F5344CB8AC3E}">
        <p14:creationId xmlns:p14="http://schemas.microsoft.com/office/powerpoint/2010/main" val="41616913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Worms</a:t>
            </a:r>
            <a:br>
              <a:rPr lang="en-US" sz="9600" dirty="0">
                <a:solidFill>
                  <a:schemeClr val="tx1"/>
                </a:solidFill>
              </a:rPr>
            </a:br>
            <a:r>
              <a:rPr lang="en-US" sz="9600" dirty="0">
                <a:solidFill>
                  <a:schemeClr val="tx1"/>
                </a:solidFill>
              </a:rPr>
              <a:t>(12:23)</a:t>
            </a:r>
            <a:br>
              <a:rPr lang="en-US" dirty="0"/>
            </a:br>
            <a:endParaRPr lang="en-US" dirty="0"/>
          </a:p>
        </p:txBody>
      </p:sp>
    </p:spTree>
    <p:extLst>
      <p:ext uri="{BB962C8B-B14F-4D97-AF65-F5344CB8AC3E}">
        <p14:creationId xmlns:p14="http://schemas.microsoft.com/office/powerpoint/2010/main" val="151255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1. Assuming Paul is the writer of Hebrews, how many of the New Testament books did Paul write?</a:t>
            </a:r>
            <a:br>
              <a:rPr lang="en-US" dirty="0"/>
            </a:br>
            <a:endParaRPr lang="en-US" dirty="0"/>
          </a:p>
        </p:txBody>
      </p:sp>
    </p:spTree>
    <p:extLst>
      <p:ext uri="{BB962C8B-B14F-4D97-AF65-F5344CB8AC3E}">
        <p14:creationId xmlns:p14="http://schemas.microsoft.com/office/powerpoint/2010/main" val="2538762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10. How many men were involved in the plot to ambush Paul?</a:t>
            </a:r>
            <a:br>
              <a:rPr lang="en-US" dirty="0"/>
            </a:br>
            <a:endParaRPr lang="en-US" dirty="0"/>
          </a:p>
        </p:txBody>
      </p:sp>
    </p:spTree>
    <p:extLst>
      <p:ext uri="{BB962C8B-B14F-4D97-AF65-F5344CB8AC3E}">
        <p14:creationId xmlns:p14="http://schemas.microsoft.com/office/powerpoint/2010/main" val="14874780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100. When </a:t>
            </a:r>
            <a:r>
              <a:rPr lang="en-US" dirty="0" err="1"/>
              <a:t>Barnabus</a:t>
            </a:r>
            <a:r>
              <a:rPr lang="en-US" dirty="0"/>
              <a:t> was at Lystra they called him by the name of what god?</a:t>
            </a:r>
            <a:br>
              <a:rPr lang="en-US" dirty="0"/>
            </a:br>
            <a:endParaRPr lang="en-US" dirty="0"/>
          </a:p>
        </p:txBody>
      </p:sp>
    </p:spTree>
    <p:extLst>
      <p:ext uri="{BB962C8B-B14F-4D97-AF65-F5344CB8AC3E}">
        <p14:creationId xmlns:p14="http://schemas.microsoft.com/office/powerpoint/2010/main" val="81475932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Zeus or Jupiter</a:t>
            </a:r>
            <a:br>
              <a:rPr lang="en-US" sz="9600" dirty="0">
                <a:solidFill>
                  <a:schemeClr val="tx1"/>
                </a:solidFill>
              </a:rPr>
            </a:br>
            <a:r>
              <a:rPr lang="en-US" sz="9600" dirty="0">
                <a:solidFill>
                  <a:schemeClr val="tx1"/>
                </a:solidFill>
              </a:rPr>
              <a:t>(14:12)</a:t>
            </a:r>
            <a:br>
              <a:rPr lang="en-US" dirty="0"/>
            </a:br>
            <a:endParaRPr lang="en-US" dirty="0"/>
          </a:p>
        </p:txBody>
      </p:sp>
    </p:spTree>
    <p:extLst>
      <p:ext uri="{BB962C8B-B14F-4D97-AF65-F5344CB8AC3E}">
        <p14:creationId xmlns:p14="http://schemas.microsoft.com/office/powerpoint/2010/main" val="1420943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40+</a:t>
            </a:r>
            <a:br>
              <a:rPr lang="en-US" sz="9600" dirty="0">
                <a:solidFill>
                  <a:schemeClr val="tx1"/>
                </a:solidFill>
              </a:rPr>
            </a:br>
            <a:r>
              <a:rPr lang="en-US" sz="9600" dirty="0">
                <a:solidFill>
                  <a:schemeClr val="tx1"/>
                </a:solidFill>
              </a:rPr>
              <a:t>(23:13)</a:t>
            </a:r>
            <a:br>
              <a:rPr lang="en-US" dirty="0"/>
            </a:br>
            <a:endParaRPr lang="en-US" dirty="0"/>
          </a:p>
        </p:txBody>
      </p:sp>
    </p:spTree>
    <p:extLst>
      <p:ext uri="{BB962C8B-B14F-4D97-AF65-F5344CB8AC3E}">
        <p14:creationId xmlns:p14="http://schemas.microsoft.com/office/powerpoint/2010/main" val="411641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11. How many total men did Claudius Lysias use to take Paul to Caesarea?</a:t>
            </a:r>
            <a:br>
              <a:rPr lang="en-US" dirty="0"/>
            </a:br>
            <a:endParaRPr lang="en-US" dirty="0"/>
          </a:p>
        </p:txBody>
      </p:sp>
    </p:spTree>
    <p:extLst>
      <p:ext uri="{BB962C8B-B14F-4D97-AF65-F5344CB8AC3E}">
        <p14:creationId xmlns:p14="http://schemas.microsoft.com/office/powerpoint/2010/main" val="2198232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472</a:t>
            </a:r>
            <a:br>
              <a:rPr lang="en-US" sz="9600" dirty="0">
                <a:solidFill>
                  <a:schemeClr val="tx1"/>
                </a:solidFill>
              </a:rPr>
            </a:br>
            <a:r>
              <a:rPr lang="en-US" sz="9600" dirty="0">
                <a:solidFill>
                  <a:schemeClr val="tx1"/>
                </a:solidFill>
              </a:rPr>
              <a:t>(23:23)</a:t>
            </a:r>
            <a:br>
              <a:rPr lang="en-US" dirty="0"/>
            </a:br>
            <a:endParaRPr lang="en-US" dirty="0"/>
          </a:p>
        </p:txBody>
      </p:sp>
    </p:spTree>
    <p:extLst>
      <p:ext uri="{BB962C8B-B14F-4D97-AF65-F5344CB8AC3E}">
        <p14:creationId xmlns:p14="http://schemas.microsoft.com/office/powerpoint/2010/main" val="3182167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12. </a:t>
            </a:r>
            <a:r>
              <a:rPr lang="en-US" dirty="0" err="1"/>
              <a:t>Chapter:Verse</a:t>
            </a:r>
            <a:r>
              <a:rPr lang="en-US" dirty="0"/>
              <a:t> of "Salvation is found in no one else, for there is no other name under heaven given to men by which we must be saved."</a:t>
            </a:r>
            <a:br>
              <a:rPr lang="en-US" dirty="0"/>
            </a:br>
            <a:endParaRPr lang="en-US" dirty="0"/>
          </a:p>
        </p:txBody>
      </p:sp>
    </p:spTree>
    <p:extLst>
      <p:ext uri="{BB962C8B-B14F-4D97-AF65-F5344CB8AC3E}">
        <p14:creationId xmlns:p14="http://schemas.microsoft.com/office/powerpoint/2010/main" val="2928396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4:12</a:t>
            </a:r>
            <a:br>
              <a:rPr lang="en-US" dirty="0"/>
            </a:br>
            <a:endParaRPr lang="en-US" dirty="0"/>
          </a:p>
        </p:txBody>
      </p:sp>
    </p:spTree>
    <p:extLst>
      <p:ext uri="{BB962C8B-B14F-4D97-AF65-F5344CB8AC3E}">
        <p14:creationId xmlns:p14="http://schemas.microsoft.com/office/powerpoint/2010/main" val="3154058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13. How many days is Pentecost after the Passover?</a:t>
            </a:r>
            <a:br>
              <a:rPr lang="en-US" dirty="0"/>
            </a:br>
            <a:endParaRPr lang="en-US" dirty="0"/>
          </a:p>
        </p:txBody>
      </p:sp>
    </p:spTree>
    <p:extLst>
      <p:ext uri="{BB962C8B-B14F-4D97-AF65-F5344CB8AC3E}">
        <p14:creationId xmlns:p14="http://schemas.microsoft.com/office/powerpoint/2010/main" val="2244760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50</a:t>
            </a:r>
            <a:br>
              <a:rPr lang="en-US" dirty="0"/>
            </a:br>
            <a:endParaRPr lang="en-US" dirty="0"/>
          </a:p>
        </p:txBody>
      </p:sp>
    </p:spTree>
    <p:extLst>
      <p:ext uri="{BB962C8B-B14F-4D97-AF65-F5344CB8AC3E}">
        <p14:creationId xmlns:p14="http://schemas.microsoft.com/office/powerpoint/2010/main" val="2452901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14. </a:t>
            </a:r>
            <a:r>
              <a:rPr lang="en-US" dirty="0" err="1"/>
              <a:t>Chapter:Verse</a:t>
            </a:r>
            <a:r>
              <a:rPr lang="en-US" dirty="0"/>
              <a:t> for "We must obey God rather than men!"</a:t>
            </a:r>
            <a:br>
              <a:rPr lang="en-US" dirty="0"/>
            </a:br>
            <a:endParaRPr lang="en-US" dirty="0"/>
          </a:p>
        </p:txBody>
      </p:sp>
    </p:spTree>
    <p:extLst>
      <p:ext uri="{BB962C8B-B14F-4D97-AF65-F5344CB8AC3E}">
        <p14:creationId xmlns:p14="http://schemas.microsoft.com/office/powerpoint/2010/main" val="182860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(5:29)</a:t>
            </a:r>
            <a:br>
              <a:rPr lang="en-US" dirty="0"/>
            </a:br>
            <a:endParaRPr lang="en-US" dirty="0"/>
          </a:p>
        </p:txBody>
      </p:sp>
    </p:spTree>
    <p:extLst>
      <p:ext uri="{BB962C8B-B14F-4D97-AF65-F5344CB8AC3E}">
        <p14:creationId xmlns:p14="http://schemas.microsoft.com/office/powerpoint/2010/main" val="29318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14</a:t>
            </a:r>
            <a:br>
              <a:rPr lang="en-US" dirty="0"/>
            </a:br>
            <a:endParaRPr lang="en-US" dirty="0"/>
          </a:p>
        </p:txBody>
      </p:sp>
    </p:spTree>
    <p:extLst>
      <p:ext uri="{BB962C8B-B14F-4D97-AF65-F5344CB8AC3E}">
        <p14:creationId xmlns:p14="http://schemas.microsoft.com/office/powerpoint/2010/main" val="1365200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15. </a:t>
            </a:r>
            <a:r>
              <a:rPr lang="en-US" dirty="0" err="1"/>
              <a:t>Chapter:Verse</a:t>
            </a:r>
            <a:r>
              <a:rPr lang="en-US" dirty="0"/>
              <a:t> for "Lord, do not hold this sin against them."</a:t>
            </a:r>
            <a:br>
              <a:rPr lang="en-US" dirty="0"/>
            </a:br>
            <a:endParaRPr lang="en-US" dirty="0"/>
          </a:p>
        </p:txBody>
      </p:sp>
    </p:spTree>
    <p:extLst>
      <p:ext uri="{BB962C8B-B14F-4D97-AF65-F5344CB8AC3E}">
        <p14:creationId xmlns:p14="http://schemas.microsoft.com/office/powerpoint/2010/main" val="1933343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7:60</a:t>
            </a:r>
            <a:br>
              <a:rPr lang="en-US" dirty="0"/>
            </a:br>
            <a:endParaRPr lang="en-US" dirty="0"/>
          </a:p>
        </p:txBody>
      </p:sp>
    </p:spTree>
    <p:extLst>
      <p:ext uri="{BB962C8B-B14F-4D97-AF65-F5344CB8AC3E}">
        <p14:creationId xmlns:p14="http://schemas.microsoft.com/office/powerpoint/2010/main" val="3368747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16. </a:t>
            </a:r>
            <a:r>
              <a:rPr lang="en-US" dirty="0" err="1"/>
              <a:t>Chapter:Verse</a:t>
            </a:r>
            <a:r>
              <a:rPr lang="en-US" dirty="0"/>
              <a:t> for where we prove that the Holy Spirit was given by the laying on of the apostle's hands.</a:t>
            </a:r>
            <a:br>
              <a:rPr lang="en-US" dirty="0"/>
            </a:br>
            <a:endParaRPr lang="en-US" dirty="0"/>
          </a:p>
        </p:txBody>
      </p:sp>
    </p:spTree>
    <p:extLst>
      <p:ext uri="{BB962C8B-B14F-4D97-AF65-F5344CB8AC3E}">
        <p14:creationId xmlns:p14="http://schemas.microsoft.com/office/powerpoint/2010/main" val="1824666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8:18</a:t>
            </a:r>
            <a:br>
              <a:rPr lang="en-US" dirty="0"/>
            </a:br>
            <a:endParaRPr lang="en-US" dirty="0"/>
          </a:p>
        </p:txBody>
      </p:sp>
    </p:spTree>
    <p:extLst>
      <p:ext uri="{BB962C8B-B14F-4D97-AF65-F5344CB8AC3E}">
        <p14:creationId xmlns:p14="http://schemas.microsoft.com/office/powerpoint/2010/main" val="2417220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17. Peter told the people that the apostles were not drunk because it was only what time in the morning?</a:t>
            </a:r>
            <a:br>
              <a:rPr lang="en-US" dirty="0"/>
            </a:br>
            <a:endParaRPr lang="en-US" dirty="0"/>
          </a:p>
        </p:txBody>
      </p:sp>
    </p:spTree>
    <p:extLst>
      <p:ext uri="{BB962C8B-B14F-4D97-AF65-F5344CB8AC3E}">
        <p14:creationId xmlns:p14="http://schemas.microsoft.com/office/powerpoint/2010/main" val="2669043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9:00 AM</a:t>
            </a:r>
            <a:br>
              <a:rPr lang="en-US" sz="9600" dirty="0">
                <a:solidFill>
                  <a:schemeClr val="tx1"/>
                </a:solidFill>
              </a:rPr>
            </a:br>
            <a:r>
              <a:rPr lang="en-US" sz="9600" dirty="0">
                <a:solidFill>
                  <a:schemeClr val="tx1"/>
                </a:solidFill>
              </a:rPr>
              <a:t>(2:15)</a:t>
            </a:r>
            <a:br>
              <a:rPr lang="en-US" dirty="0"/>
            </a:br>
            <a:endParaRPr lang="en-US" dirty="0"/>
          </a:p>
        </p:txBody>
      </p:sp>
    </p:spTree>
    <p:extLst>
      <p:ext uri="{BB962C8B-B14F-4D97-AF65-F5344CB8AC3E}">
        <p14:creationId xmlns:p14="http://schemas.microsoft.com/office/powerpoint/2010/main" val="2613762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18. </a:t>
            </a:r>
            <a:r>
              <a:rPr lang="en-US" dirty="0" err="1"/>
              <a:t>Chapter:Verse</a:t>
            </a:r>
            <a:r>
              <a:rPr lang="en-US" dirty="0"/>
              <a:t> for "I will show him how much he must suffer for my name."</a:t>
            </a:r>
            <a:br>
              <a:rPr lang="en-US" dirty="0"/>
            </a:br>
            <a:endParaRPr lang="en-US" dirty="0"/>
          </a:p>
        </p:txBody>
      </p:sp>
    </p:spTree>
    <p:extLst>
      <p:ext uri="{BB962C8B-B14F-4D97-AF65-F5344CB8AC3E}">
        <p14:creationId xmlns:p14="http://schemas.microsoft.com/office/powerpoint/2010/main" val="900827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9:16</a:t>
            </a:r>
            <a:br>
              <a:rPr lang="en-US" dirty="0"/>
            </a:br>
            <a:endParaRPr lang="en-US" dirty="0"/>
          </a:p>
        </p:txBody>
      </p:sp>
    </p:spTree>
    <p:extLst>
      <p:ext uri="{BB962C8B-B14F-4D97-AF65-F5344CB8AC3E}">
        <p14:creationId xmlns:p14="http://schemas.microsoft.com/office/powerpoint/2010/main" val="3237110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19. What prophet prophesied a great famine in the Roman world as well as Paul being bound by the Jews and handed over to the Romans?</a:t>
            </a:r>
            <a:br>
              <a:rPr lang="en-US" dirty="0"/>
            </a:br>
            <a:endParaRPr lang="en-US" dirty="0"/>
          </a:p>
        </p:txBody>
      </p:sp>
    </p:spTree>
    <p:extLst>
      <p:ext uri="{BB962C8B-B14F-4D97-AF65-F5344CB8AC3E}">
        <p14:creationId xmlns:p14="http://schemas.microsoft.com/office/powerpoint/2010/main" val="1062381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Agabus</a:t>
            </a:r>
            <a:br>
              <a:rPr lang="en-US" sz="9600" dirty="0">
                <a:solidFill>
                  <a:schemeClr val="tx1"/>
                </a:solidFill>
              </a:rPr>
            </a:br>
            <a:r>
              <a:rPr lang="en-US" sz="9600" dirty="0">
                <a:solidFill>
                  <a:schemeClr val="tx1"/>
                </a:solidFill>
              </a:rPr>
              <a:t>(11:28 &amp; 21:10)</a:t>
            </a:r>
            <a:br>
              <a:rPr lang="en-US" dirty="0"/>
            </a:br>
            <a:endParaRPr lang="en-US" dirty="0"/>
          </a:p>
        </p:txBody>
      </p:sp>
    </p:spTree>
    <p:extLst>
      <p:ext uri="{BB962C8B-B14F-4D97-AF65-F5344CB8AC3E}">
        <p14:creationId xmlns:p14="http://schemas.microsoft.com/office/powerpoint/2010/main" val="3404653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2. How many years did Felix leave Paul in prison?</a:t>
            </a:r>
            <a:br>
              <a:rPr lang="en-US" dirty="0"/>
            </a:br>
            <a:endParaRPr lang="en-US" dirty="0"/>
          </a:p>
        </p:txBody>
      </p:sp>
    </p:spTree>
    <p:extLst>
      <p:ext uri="{BB962C8B-B14F-4D97-AF65-F5344CB8AC3E}">
        <p14:creationId xmlns:p14="http://schemas.microsoft.com/office/powerpoint/2010/main" val="1626376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20. What was the name of the king of the Jews that came to listen to Paul while he was in prison?</a:t>
            </a:r>
            <a:br>
              <a:rPr lang="en-US" dirty="0"/>
            </a:br>
            <a:endParaRPr lang="en-US" dirty="0"/>
          </a:p>
        </p:txBody>
      </p:sp>
    </p:spTree>
    <p:extLst>
      <p:ext uri="{BB962C8B-B14F-4D97-AF65-F5344CB8AC3E}">
        <p14:creationId xmlns:p14="http://schemas.microsoft.com/office/powerpoint/2010/main" val="3180578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Agrippa II</a:t>
            </a:r>
            <a:br>
              <a:rPr lang="en-US" sz="9600" dirty="0">
                <a:solidFill>
                  <a:schemeClr val="tx1"/>
                </a:solidFill>
              </a:rPr>
            </a:br>
            <a:r>
              <a:rPr lang="en-US" sz="9600" dirty="0">
                <a:solidFill>
                  <a:schemeClr val="tx1"/>
                </a:solidFill>
              </a:rPr>
              <a:t>(25:26)</a:t>
            </a:r>
            <a:br>
              <a:rPr lang="en-US" dirty="0"/>
            </a:br>
            <a:endParaRPr lang="en-US" dirty="0"/>
          </a:p>
        </p:txBody>
      </p:sp>
    </p:spTree>
    <p:extLst>
      <p:ext uri="{BB962C8B-B14F-4D97-AF65-F5344CB8AC3E}">
        <p14:creationId xmlns:p14="http://schemas.microsoft.com/office/powerpoint/2010/main" val="1609484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21. Who said to Paul, "Do you think that in such a short time you can persuade me to be a Christian?"</a:t>
            </a:r>
            <a:br>
              <a:rPr lang="en-US" dirty="0"/>
            </a:br>
            <a:endParaRPr lang="en-US" dirty="0"/>
          </a:p>
        </p:txBody>
      </p:sp>
    </p:spTree>
    <p:extLst>
      <p:ext uri="{BB962C8B-B14F-4D97-AF65-F5344CB8AC3E}">
        <p14:creationId xmlns:p14="http://schemas.microsoft.com/office/powerpoint/2010/main" val="4014861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Agrippa II</a:t>
            </a:r>
            <a:br>
              <a:rPr lang="en-US" sz="9600" dirty="0">
                <a:solidFill>
                  <a:schemeClr val="tx1"/>
                </a:solidFill>
              </a:rPr>
            </a:br>
            <a:r>
              <a:rPr lang="en-US" sz="9600" dirty="0">
                <a:solidFill>
                  <a:schemeClr val="tx1"/>
                </a:solidFill>
              </a:rPr>
              <a:t>(26:28)</a:t>
            </a:r>
            <a:br>
              <a:rPr lang="en-US" dirty="0"/>
            </a:br>
            <a:endParaRPr lang="en-US" dirty="0"/>
          </a:p>
        </p:txBody>
      </p:sp>
    </p:spTree>
    <p:extLst>
      <p:ext uri="{BB962C8B-B14F-4D97-AF65-F5344CB8AC3E}">
        <p14:creationId xmlns:p14="http://schemas.microsoft.com/office/powerpoint/2010/main" val="3839293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22. What was the Aramaic name for the field that Judas Iscariot "purchased"?</a:t>
            </a:r>
            <a:br>
              <a:rPr lang="en-US" dirty="0"/>
            </a:br>
            <a:endParaRPr lang="en-US" dirty="0"/>
          </a:p>
        </p:txBody>
      </p:sp>
    </p:spTree>
    <p:extLst>
      <p:ext uri="{BB962C8B-B14F-4D97-AF65-F5344CB8AC3E}">
        <p14:creationId xmlns:p14="http://schemas.microsoft.com/office/powerpoint/2010/main" val="2077027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err="1">
                <a:solidFill>
                  <a:schemeClr val="tx1"/>
                </a:solidFill>
              </a:rPr>
              <a:t>Akeldama</a:t>
            </a:r>
            <a:br>
              <a:rPr lang="en-US" sz="9600" dirty="0">
                <a:solidFill>
                  <a:schemeClr val="tx1"/>
                </a:solidFill>
              </a:rPr>
            </a:br>
            <a:r>
              <a:rPr lang="en-US" sz="9600" dirty="0">
                <a:solidFill>
                  <a:schemeClr val="tx1"/>
                </a:solidFill>
              </a:rPr>
              <a:t>(1:19)</a:t>
            </a:r>
            <a:br>
              <a:rPr lang="en-US" dirty="0"/>
            </a:br>
            <a:endParaRPr lang="en-US" dirty="0"/>
          </a:p>
        </p:txBody>
      </p:sp>
    </p:spTree>
    <p:extLst>
      <p:ext uri="{BB962C8B-B14F-4D97-AF65-F5344CB8AC3E}">
        <p14:creationId xmlns:p14="http://schemas.microsoft.com/office/powerpoint/2010/main" val="3366917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23. Who was told to go heal Saul's blindness?</a:t>
            </a:r>
            <a:br>
              <a:rPr lang="en-US" dirty="0"/>
            </a:br>
            <a:endParaRPr lang="en-US" dirty="0"/>
          </a:p>
        </p:txBody>
      </p:sp>
    </p:spTree>
    <p:extLst>
      <p:ext uri="{BB962C8B-B14F-4D97-AF65-F5344CB8AC3E}">
        <p14:creationId xmlns:p14="http://schemas.microsoft.com/office/powerpoint/2010/main" val="2585348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Ananias</a:t>
            </a:r>
            <a:br>
              <a:rPr lang="en-US" sz="9600" dirty="0">
                <a:solidFill>
                  <a:schemeClr val="tx1"/>
                </a:solidFill>
              </a:rPr>
            </a:br>
            <a:r>
              <a:rPr lang="en-US" sz="9600" dirty="0">
                <a:solidFill>
                  <a:schemeClr val="tx1"/>
                </a:solidFill>
              </a:rPr>
              <a:t>(9:12)</a:t>
            </a:r>
            <a:br>
              <a:rPr lang="en-US" dirty="0"/>
            </a:br>
            <a:endParaRPr lang="en-US" dirty="0"/>
          </a:p>
        </p:txBody>
      </p:sp>
    </p:spTree>
    <p:extLst>
      <p:ext uri="{BB962C8B-B14F-4D97-AF65-F5344CB8AC3E}">
        <p14:creationId xmlns:p14="http://schemas.microsoft.com/office/powerpoint/2010/main" val="473221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24. Who did Paul call a whitewashed wall?</a:t>
            </a:r>
            <a:br>
              <a:rPr lang="en-US" dirty="0"/>
            </a:br>
            <a:endParaRPr lang="en-US" dirty="0"/>
          </a:p>
        </p:txBody>
      </p:sp>
    </p:spTree>
    <p:extLst>
      <p:ext uri="{BB962C8B-B14F-4D97-AF65-F5344CB8AC3E}">
        <p14:creationId xmlns:p14="http://schemas.microsoft.com/office/powerpoint/2010/main" val="31342648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Ananias</a:t>
            </a:r>
            <a:br>
              <a:rPr lang="en-US" sz="9600" dirty="0">
                <a:solidFill>
                  <a:schemeClr val="tx1"/>
                </a:solidFill>
              </a:rPr>
            </a:br>
            <a:r>
              <a:rPr lang="en-US" sz="9600" dirty="0">
                <a:solidFill>
                  <a:schemeClr val="tx1"/>
                </a:solidFill>
              </a:rPr>
              <a:t>(23:3)</a:t>
            </a:r>
            <a:br>
              <a:rPr lang="en-US" dirty="0"/>
            </a:br>
            <a:endParaRPr lang="en-US" dirty="0"/>
          </a:p>
        </p:txBody>
      </p:sp>
    </p:spTree>
    <p:extLst>
      <p:ext uri="{BB962C8B-B14F-4D97-AF65-F5344CB8AC3E}">
        <p14:creationId xmlns:p14="http://schemas.microsoft.com/office/powerpoint/2010/main" val="353054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2</a:t>
            </a:r>
            <a:br>
              <a:rPr lang="en-US" sz="9600" dirty="0">
                <a:solidFill>
                  <a:schemeClr val="tx1"/>
                </a:solidFill>
              </a:rPr>
            </a:br>
            <a:r>
              <a:rPr lang="en-US" sz="9600" dirty="0">
                <a:solidFill>
                  <a:schemeClr val="tx1"/>
                </a:solidFill>
              </a:rPr>
              <a:t>(24:27)</a:t>
            </a:r>
            <a:br>
              <a:rPr lang="en-US" dirty="0"/>
            </a:br>
            <a:endParaRPr lang="en-US" dirty="0"/>
          </a:p>
        </p:txBody>
      </p:sp>
    </p:spTree>
    <p:extLst>
      <p:ext uri="{BB962C8B-B14F-4D97-AF65-F5344CB8AC3E}">
        <p14:creationId xmlns:p14="http://schemas.microsoft.com/office/powerpoint/2010/main" val="4281795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25. In what city did people first go by the name of </a:t>
            </a:r>
            <a:r>
              <a:rPr lang="en-US" dirty="0" err="1"/>
              <a:t>christian</a:t>
            </a:r>
            <a:r>
              <a:rPr lang="en-US" dirty="0"/>
              <a:t>?</a:t>
            </a:r>
            <a:br>
              <a:rPr lang="en-US" dirty="0"/>
            </a:br>
            <a:endParaRPr lang="en-US" dirty="0"/>
          </a:p>
        </p:txBody>
      </p:sp>
    </p:spTree>
    <p:extLst>
      <p:ext uri="{BB962C8B-B14F-4D97-AF65-F5344CB8AC3E}">
        <p14:creationId xmlns:p14="http://schemas.microsoft.com/office/powerpoint/2010/main" val="1814038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Antioch</a:t>
            </a:r>
            <a:br>
              <a:rPr lang="en-US" sz="9600" dirty="0">
                <a:solidFill>
                  <a:schemeClr val="tx1"/>
                </a:solidFill>
              </a:rPr>
            </a:br>
            <a:r>
              <a:rPr lang="en-US" sz="9600" dirty="0">
                <a:solidFill>
                  <a:schemeClr val="tx1"/>
                </a:solidFill>
              </a:rPr>
              <a:t>(11:26)</a:t>
            </a:r>
            <a:br>
              <a:rPr lang="en-US" dirty="0"/>
            </a:br>
            <a:endParaRPr lang="en-US" dirty="0"/>
          </a:p>
        </p:txBody>
      </p:sp>
    </p:spTree>
    <p:extLst>
      <p:ext uri="{BB962C8B-B14F-4D97-AF65-F5344CB8AC3E}">
        <p14:creationId xmlns:p14="http://schemas.microsoft.com/office/powerpoint/2010/main" val="2290785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26. Who did Aquila and Priscilla explain the way of God more adequately to?</a:t>
            </a:r>
            <a:br>
              <a:rPr lang="en-US" dirty="0"/>
            </a:br>
            <a:endParaRPr lang="en-US" dirty="0"/>
          </a:p>
        </p:txBody>
      </p:sp>
    </p:spTree>
    <p:extLst>
      <p:ext uri="{BB962C8B-B14F-4D97-AF65-F5344CB8AC3E}">
        <p14:creationId xmlns:p14="http://schemas.microsoft.com/office/powerpoint/2010/main" val="783003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Apollos</a:t>
            </a:r>
            <a:br>
              <a:rPr lang="en-US" sz="9600" dirty="0">
                <a:solidFill>
                  <a:schemeClr val="tx1"/>
                </a:solidFill>
              </a:rPr>
            </a:br>
            <a:r>
              <a:rPr lang="en-US" sz="9600" dirty="0">
                <a:solidFill>
                  <a:schemeClr val="tx1"/>
                </a:solidFill>
              </a:rPr>
              <a:t>(18:26)</a:t>
            </a:r>
            <a:br>
              <a:rPr lang="en-US" dirty="0"/>
            </a:br>
            <a:endParaRPr lang="en-US" dirty="0"/>
          </a:p>
        </p:txBody>
      </p:sp>
    </p:spTree>
    <p:extLst>
      <p:ext uri="{BB962C8B-B14F-4D97-AF65-F5344CB8AC3E}">
        <p14:creationId xmlns:p14="http://schemas.microsoft.com/office/powerpoint/2010/main" val="1939366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27. What was the name of the meeting place for teachers in Athens?</a:t>
            </a:r>
            <a:br>
              <a:rPr lang="en-US" dirty="0"/>
            </a:br>
            <a:endParaRPr lang="en-US" dirty="0"/>
          </a:p>
        </p:txBody>
      </p:sp>
    </p:spTree>
    <p:extLst>
      <p:ext uri="{BB962C8B-B14F-4D97-AF65-F5344CB8AC3E}">
        <p14:creationId xmlns:p14="http://schemas.microsoft.com/office/powerpoint/2010/main" val="3095307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Areopagus</a:t>
            </a:r>
            <a:br>
              <a:rPr lang="en-US" sz="9600" dirty="0">
                <a:solidFill>
                  <a:schemeClr val="tx1"/>
                </a:solidFill>
              </a:rPr>
            </a:br>
            <a:r>
              <a:rPr lang="en-US" sz="9600" dirty="0">
                <a:solidFill>
                  <a:schemeClr val="tx1"/>
                </a:solidFill>
              </a:rPr>
              <a:t>(17:19)</a:t>
            </a:r>
            <a:br>
              <a:rPr lang="en-US" dirty="0"/>
            </a:br>
            <a:endParaRPr lang="en-US" dirty="0"/>
          </a:p>
        </p:txBody>
      </p:sp>
    </p:spTree>
    <p:extLst>
      <p:ext uri="{BB962C8B-B14F-4D97-AF65-F5344CB8AC3E}">
        <p14:creationId xmlns:p14="http://schemas.microsoft.com/office/powerpoint/2010/main" val="17615631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28. After Phillip was taken from the Ethiopian eunuch, where did he appear?</a:t>
            </a:r>
            <a:br>
              <a:rPr lang="en-US" dirty="0"/>
            </a:br>
            <a:endParaRPr lang="en-US" dirty="0"/>
          </a:p>
        </p:txBody>
      </p:sp>
    </p:spTree>
    <p:extLst>
      <p:ext uri="{BB962C8B-B14F-4D97-AF65-F5344CB8AC3E}">
        <p14:creationId xmlns:p14="http://schemas.microsoft.com/office/powerpoint/2010/main" val="20011096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err="1">
                <a:solidFill>
                  <a:schemeClr val="tx1"/>
                </a:solidFill>
              </a:rPr>
              <a:t>Azotus</a:t>
            </a:r>
            <a:br>
              <a:rPr lang="en-US" sz="9600" dirty="0">
                <a:solidFill>
                  <a:schemeClr val="tx1"/>
                </a:solidFill>
              </a:rPr>
            </a:br>
            <a:r>
              <a:rPr lang="en-US" sz="9600" dirty="0">
                <a:solidFill>
                  <a:schemeClr val="tx1"/>
                </a:solidFill>
              </a:rPr>
              <a:t>(8:40)</a:t>
            </a:r>
            <a:br>
              <a:rPr lang="en-US" dirty="0"/>
            </a:br>
            <a:endParaRPr lang="en-US" dirty="0"/>
          </a:p>
        </p:txBody>
      </p:sp>
    </p:spTree>
    <p:extLst>
      <p:ext uri="{BB962C8B-B14F-4D97-AF65-F5344CB8AC3E}">
        <p14:creationId xmlns:p14="http://schemas.microsoft.com/office/powerpoint/2010/main" val="26062028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29. When Peter saw the Holy Spirit fall on the Gentiles just like it had fallen on the apostles he ORDERED them to be ___________.</a:t>
            </a:r>
            <a:br>
              <a:rPr lang="en-US" dirty="0"/>
            </a:br>
            <a:endParaRPr lang="en-US" dirty="0"/>
          </a:p>
        </p:txBody>
      </p:sp>
    </p:spTree>
    <p:extLst>
      <p:ext uri="{BB962C8B-B14F-4D97-AF65-F5344CB8AC3E}">
        <p14:creationId xmlns:p14="http://schemas.microsoft.com/office/powerpoint/2010/main" val="26474260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Baptized</a:t>
            </a:r>
            <a:br>
              <a:rPr lang="en-US" sz="9600" dirty="0">
                <a:solidFill>
                  <a:schemeClr val="tx1"/>
                </a:solidFill>
              </a:rPr>
            </a:br>
            <a:r>
              <a:rPr lang="en-US" sz="9600" dirty="0">
                <a:solidFill>
                  <a:schemeClr val="tx1"/>
                </a:solidFill>
              </a:rPr>
              <a:t>(10:48)</a:t>
            </a:r>
            <a:br>
              <a:rPr lang="en-US" dirty="0"/>
            </a:br>
            <a:endParaRPr lang="en-US" dirty="0"/>
          </a:p>
        </p:txBody>
      </p:sp>
    </p:spTree>
    <p:extLst>
      <p:ext uri="{BB962C8B-B14F-4D97-AF65-F5344CB8AC3E}">
        <p14:creationId xmlns:p14="http://schemas.microsoft.com/office/powerpoint/2010/main" val="1866641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3. For how many years was Paul under house arrest in Rome?</a:t>
            </a:r>
            <a:br>
              <a:rPr lang="en-US" dirty="0"/>
            </a:br>
            <a:endParaRPr lang="en-US" dirty="0"/>
          </a:p>
        </p:txBody>
      </p:sp>
    </p:spTree>
    <p:extLst>
      <p:ext uri="{BB962C8B-B14F-4D97-AF65-F5344CB8AC3E}">
        <p14:creationId xmlns:p14="http://schemas.microsoft.com/office/powerpoint/2010/main" val="2261252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30. Who sold a field and brought the full price to the apostle's feet?</a:t>
            </a:r>
            <a:br>
              <a:rPr lang="en-US" dirty="0"/>
            </a:br>
            <a:endParaRPr lang="en-US" dirty="0"/>
          </a:p>
        </p:txBody>
      </p:sp>
    </p:spTree>
    <p:extLst>
      <p:ext uri="{BB962C8B-B14F-4D97-AF65-F5344CB8AC3E}">
        <p14:creationId xmlns:p14="http://schemas.microsoft.com/office/powerpoint/2010/main" val="2312674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err="1">
                <a:solidFill>
                  <a:schemeClr val="tx1"/>
                </a:solidFill>
              </a:rPr>
              <a:t>Barnabus</a:t>
            </a:r>
            <a:br>
              <a:rPr lang="en-US" sz="9600" dirty="0">
                <a:solidFill>
                  <a:schemeClr val="tx1"/>
                </a:solidFill>
              </a:rPr>
            </a:br>
            <a:r>
              <a:rPr lang="en-US" sz="9600" dirty="0">
                <a:solidFill>
                  <a:schemeClr val="tx1"/>
                </a:solidFill>
              </a:rPr>
              <a:t>(4:37)</a:t>
            </a:r>
            <a:br>
              <a:rPr lang="en-US" dirty="0"/>
            </a:br>
            <a:endParaRPr lang="en-US" dirty="0"/>
          </a:p>
        </p:txBody>
      </p:sp>
    </p:spTree>
    <p:extLst>
      <p:ext uri="{BB962C8B-B14F-4D97-AF65-F5344CB8AC3E}">
        <p14:creationId xmlns:p14="http://schemas.microsoft.com/office/powerpoint/2010/main" val="38111748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31. Who took Saul to the apostles to vouch for him when he came from Damascus?</a:t>
            </a:r>
            <a:br>
              <a:rPr lang="en-US" dirty="0"/>
            </a:br>
            <a:endParaRPr lang="en-US" dirty="0"/>
          </a:p>
        </p:txBody>
      </p:sp>
    </p:spTree>
    <p:extLst>
      <p:ext uri="{BB962C8B-B14F-4D97-AF65-F5344CB8AC3E}">
        <p14:creationId xmlns:p14="http://schemas.microsoft.com/office/powerpoint/2010/main" val="2907465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err="1">
                <a:solidFill>
                  <a:schemeClr val="tx1"/>
                </a:solidFill>
              </a:rPr>
              <a:t>Barnabus</a:t>
            </a:r>
            <a:br>
              <a:rPr lang="en-US" sz="9600" dirty="0">
                <a:solidFill>
                  <a:schemeClr val="tx1"/>
                </a:solidFill>
              </a:rPr>
            </a:br>
            <a:r>
              <a:rPr lang="en-US" sz="9600" dirty="0">
                <a:solidFill>
                  <a:schemeClr val="tx1"/>
                </a:solidFill>
              </a:rPr>
              <a:t>(11:26)</a:t>
            </a:r>
            <a:br>
              <a:rPr lang="en-US" dirty="0"/>
            </a:br>
            <a:endParaRPr lang="en-US" dirty="0"/>
          </a:p>
        </p:txBody>
      </p:sp>
    </p:spTree>
    <p:extLst>
      <p:ext uri="{BB962C8B-B14F-4D97-AF65-F5344CB8AC3E}">
        <p14:creationId xmlns:p14="http://schemas.microsoft.com/office/powerpoint/2010/main" val="12286244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32. What was the name of the temple gate at which the crippled man begged?</a:t>
            </a:r>
            <a:br>
              <a:rPr lang="en-US" dirty="0"/>
            </a:br>
            <a:endParaRPr lang="en-US" dirty="0"/>
          </a:p>
        </p:txBody>
      </p:sp>
    </p:spTree>
    <p:extLst>
      <p:ext uri="{BB962C8B-B14F-4D97-AF65-F5344CB8AC3E}">
        <p14:creationId xmlns:p14="http://schemas.microsoft.com/office/powerpoint/2010/main" val="15389305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Beautiful</a:t>
            </a:r>
            <a:br>
              <a:rPr lang="en-US" sz="9600" dirty="0">
                <a:solidFill>
                  <a:schemeClr val="tx1"/>
                </a:solidFill>
              </a:rPr>
            </a:br>
            <a:r>
              <a:rPr lang="en-US" sz="9600" dirty="0">
                <a:solidFill>
                  <a:schemeClr val="tx1"/>
                </a:solidFill>
              </a:rPr>
              <a:t>(3:2)</a:t>
            </a:r>
            <a:br>
              <a:rPr lang="en-US" dirty="0"/>
            </a:br>
            <a:endParaRPr lang="en-US" dirty="0"/>
          </a:p>
        </p:txBody>
      </p:sp>
    </p:spTree>
    <p:extLst>
      <p:ext uri="{BB962C8B-B14F-4D97-AF65-F5344CB8AC3E}">
        <p14:creationId xmlns:p14="http://schemas.microsoft.com/office/powerpoint/2010/main" val="27973826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33. What tribe was Paul from?</a:t>
            </a:r>
            <a:br>
              <a:rPr lang="en-US" dirty="0"/>
            </a:br>
            <a:endParaRPr lang="en-US" dirty="0"/>
          </a:p>
        </p:txBody>
      </p:sp>
    </p:spTree>
    <p:extLst>
      <p:ext uri="{BB962C8B-B14F-4D97-AF65-F5344CB8AC3E}">
        <p14:creationId xmlns:p14="http://schemas.microsoft.com/office/powerpoint/2010/main" val="27137193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Benjamin</a:t>
            </a:r>
            <a:br>
              <a:rPr lang="en-US" sz="9600" dirty="0">
                <a:solidFill>
                  <a:schemeClr val="tx1"/>
                </a:solidFill>
              </a:rPr>
            </a:br>
            <a:r>
              <a:rPr lang="en-US" sz="9600" dirty="0">
                <a:solidFill>
                  <a:schemeClr val="tx1"/>
                </a:solidFill>
              </a:rPr>
              <a:t>(Rom 11:1)</a:t>
            </a:r>
            <a:br>
              <a:rPr lang="en-US" dirty="0"/>
            </a:br>
            <a:endParaRPr lang="en-US" dirty="0"/>
          </a:p>
        </p:txBody>
      </p:sp>
    </p:spTree>
    <p:extLst>
      <p:ext uri="{BB962C8B-B14F-4D97-AF65-F5344CB8AC3E}">
        <p14:creationId xmlns:p14="http://schemas.microsoft.com/office/powerpoint/2010/main" val="7969150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34. The ____________ were of more noble character than the Thessalonians because they examined the scriptures daily.</a:t>
            </a:r>
            <a:br>
              <a:rPr lang="en-US" dirty="0"/>
            </a:br>
            <a:endParaRPr lang="en-US" dirty="0"/>
          </a:p>
        </p:txBody>
      </p:sp>
    </p:spTree>
    <p:extLst>
      <p:ext uri="{BB962C8B-B14F-4D97-AF65-F5344CB8AC3E}">
        <p14:creationId xmlns:p14="http://schemas.microsoft.com/office/powerpoint/2010/main" val="28130325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Bereans</a:t>
            </a:r>
            <a:br>
              <a:rPr lang="en-US" sz="9600" dirty="0">
                <a:solidFill>
                  <a:schemeClr val="tx1"/>
                </a:solidFill>
              </a:rPr>
            </a:br>
            <a:r>
              <a:rPr lang="en-US" sz="9600" dirty="0">
                <a:solidFill>
                  <a:schemeClr val="tx1"/>
                </a:solidFill>
              </a:rPr>
              <a:t>(17:11)</a:t>
            </a:r>
            <a:br>
              <a:rPr lang="en-US" dirty="0"/>
            </a:br>
            <a:endParaRPr lang="en-US" dirty="0"/>
          </a:p>
        </p:txBody>
      </p:sp>
    </p:spTree>
    <p:extLst>
      <p:ext uri="{BB962C8B-B14F-4D97-AF65-F5344CB8AC3E}">
        <p14:creationId xmlns:p14="http://schemas.microsoft.com/office/powerpoint/2010/main" val="2273056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2</a:t>
            </a:r>
            <a:br>
              <a:rPr lang="en-US" sz="9600" dirty="0">
                <a:solidFill>
                  <a:schemeClr val="tx1"/>
                </a:solidFill>
              </a:rPr>
            </a:br>
            <a:r>
              <a:rPr lang="en-US" sz="9600" dirty="0">
                <a:solidFill>
                  <a:schemeClr val="tx1"/>
                </a:solidFill>
              </a:rPr>
              <a:t>(28:30)</a:t>
            </a:r>
            <a:br>
              <a:rPr lang="en-US" dirty="0"/>
            </a:br>
            <a:endParaRPr lang="en-US" dirty="0"/>
          </a:p>
        </p:txBody>
      </p:sp>
    </p:spTree>
    <p:extLst>
      <p:ext uri="{BB962C8B-B14F-4D97-AF65-F5344CB8AC3E}">
        <p14:creationId xmlns:p14="http://schemas.microsoft.com/office/powerpoint/2010/main" val="4159562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35. What was the name of King Agrippa's sister?</a:t>
            </a:r>
            <a:br>
              <a:rPr lang="en-US" dirty="0"/>
            </a:br>
            <a:endParaRPr lang="en-US" dirty="0"/>
          </a:p>
        </p:txBody>
      </p:sp>
    </p:spTree>
    <p:extLst>
      <p:ext uri="{BB962C8B-B14F-4D97-AF65-F5344CB8AC3E}">
        <p14:creationId xmlns:p14="http://schemas.microsoft.com/office/powerpoint/2010/main" val="29900770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Bernice</a:t>
            </a:r>
            <a:br>
              <a:rPr lang="en-US" sz="9600" dirty="0">
                <a:solidFill>
                  <a:schemeClr val="tx1"/>
                </a:solidFill>
              </a:rPr>
            </a:br>
            <a:r>
              <a:rPr lang="en-US" sz="9600" dirty="0">
                <a:solidFill>
                  <a:schemeClr val="tx1"/>
                </a:solidFill>
              </a:rPr>
              <a:t>(25:13)</a:t>
            </a:r>
            <a:br>
              <a:rPr lang="en-US" dirty="0"/>
            </a:br>
            <a:endParaRPr lang="en-US" dirty="0"/>
          </a:p>
        </p:txBody>
      </p:sp>
    </p:spTree>
    <p:extLst>
      <p:ext uri="{BB962C8B-B14F-4D97-AF65-F5344CB8AC3E}">
        <p14:creationId xmlns:p14="http://schemas.microsoft.com/office/powerpoint/2010/main" val="598107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36. Paul told Festus, "I appeal to _________!"</a:t>
            </a:r>
            <a:br>
              <a:rPr lang="en-US" dirty="0"/>
            </a:br>
            <a:endParaRPr lang="en-US" dirty="0"/>
          </a:p>
        </p:txBody>
      </p:sp>
    </p:spTree>
    <p:extLst>
      <p:ext uri="{BB962C8B-B14F-4D97-AF65-F5344CB8AC3E}">
        <p14:creationId xmlns:p14="http://schemas.microsoft.com/office/powerpoint/2010/main" val="18261424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Caesar</a:t>
            </a:r>
            <a:br>
              <a:rPr lang="en-US" sz="9600" dirty="0">
                <a:solidFill>
                  <a:schemeClr val="tx1"/>
                </a:solidFill>
              </a:rPr>
            </a:br>
            <a:r>
              <a:rPr lang="en-US" sz="9600" dirty="0">
                <a:solidFill>
                  <a:schemeClr val="tx1"/>
                </a:solidFill>
              </a:rPr>
              <a:t>(25:11)</a:t>
            </a:r>
            <a:br>
              <a:rPr lang="en-US" dirty="0"/>
            </a:br>
            <a:endParaRPr lang="en-US" dirty="0"/>
          </a:p>
        </p:txBody>
      </p:sp>
    </p:spTree>
    <p:extLst>
      <p:ext uri="{BB962C8B-B14F-4D97-AF65-F5344CB8AC3E}">
        <p14:creationId xmlns:p14="http://schemas.microsoft.com/office/powerpoint/2010/main" val="40783000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37. The Ethiopian eunuch was the treasurer for what queen?</a:t>
            </a:r>
            <a:br>
              <a:rPr lang="en-US" dirty="0"/>
            </a:br>
            <a:endParaRPr lang="en-US" dirty="0"/>
          </a:p>
        </p:txBody>
      </p:sp>
    </p:spTree>
    <p:extLst>
      <p:ext uri="{BB962C8B-B14F-4D97-AF65-F5344CB8AC3E}">
        <p14:creationId xmlns:p14="http://schemas.microsoft.com/office/powerpoint/2010/main" val="17968543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Candace</a:t>
            </a:r>
            <a:br>
              <a:rPr lang="en-US" sz="9600" dirty="0">
                <a:solidFill>
                  <a:schemeClr val="tx1"/>
                </a:solidFill>
              </a:rPr>
            </a:br>
            <a:r>
              <a:rPr lang="en-US" sz="9600" dirty="0">
                <a:solidFill>
                  <a:schemeClr val="tx1"/>
                </a:solidFill>
              </a:rPr>
              <a:t>(8:27)</a:t>
            </a:r>
            <a:br>
              <a:rPr lang="en-US" dirty="0"/>
            </a:br>
            <a:endParaRPr lang="en-US" dirty="0"/>
          </a:p>
        </p:txBody>
      </p:sp>
    </p:spTree>
    <p:extLst>
      <p:ext uri="{BB962C8B-B14F-4D97-AF65-F5344CB8AC3E}">
        <p14:creationId xmlns:p14="http://schemas.microsoft.com/office/powerpoint/2010/main" val="12404201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38. Where did Paul get a haircut?</a:t>
            </a:r>
            <a:br>
              <a:rPr lang="en-US" dirty="0"/>
            </a:br>
            <a:endParaRPr lang="en-US" dirty="0"/>
          </a:p>
        </p:txBody>
      </p:sp>
    </p:spTree>
    <p:extLst>
      <p:ext uri="{BB962C8B-B14F-4D97-AF65-F5344CB8AC3E}">
        <p14:creationId xmlns:p14="http://schemas.microsoft.com/office/powerpoint/2010/main" val="13923789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err="1">
                <a:solidFill>
                  <a:schemeClr val="tx1"/>
                </a:solidFill>
              </a:rPr>
              <a:t>Cenchrea</a:t>
            </a:r>
            <a:br>
              <a:rPr lang="en-US" sz="9600" dirty="0">
                <a:solidFill>
                  <a:schemeClr val="tx1"/>
                </a:solidFill>
              </a:rPr>
            </a:br>
            <a:r>
              <a:rPr lang="en-US" sz="9600" dirty="0">
                <a:solidFill>
                  <a:schemeClr val="tx1"/>
                </a:solidFill>
              </a:rPr>
              <a:t>(18:18)</a:t>
            </a:r>
            <a:br>
              <a:rPr lang="en-US" dirty="0"/>
            </a:br>
            <a:endParaRPr lang="en-US" dirty="0"/>
          </a:p>
        </p:txBody>
      </p:sp>
    </p:spTree>
    <p:extLst>
      <p:ext uri="{BB962C8B-B14F-4D97-AF65-F5344CB8AC3E}">
        <p14:creationId xmlns:p14="http://schemas.microsoft.com/office/powerpoint/2010/main" val="30327263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39. Apollos "proved from the Scriptures that Jesus was the _________.</a:t>
            </a:r>
            <a:br>
              <a:rPr lang="en-US" dirty="0"/>
            </a:br>
            <a:endParaRPr lang="en-US" dirty="0"/>
          </a:p>
        </p:txBody>
      </p:sp>
    </p:spTree>
    <p:extLst>
      <p:ext uri="{BB962C8B-B14F-4D97-AF65-F5344CB8AC3E}">
        <p14:creationId xmlns:p14="http://schemas.microsoft.com/office/powerpoint/2010/main" val="41559563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Christ</a:t>
            </a:r>
            <a:br>
              <a:rPr lang="en-US" sz="9600" dirty="0">
                <a:solidFill>
                  <a:schemeClr val="tx1"/>
                </a:solidFill>
              </a:rPr>
            </a:br>
            <a:r>
              <a:rPr lang="en-US" sz="9600" dirty="0">
                <a:solidFill>
                  <a:schemeClr val="tx1"/>
                </a:solidFill>
              </a:rPr>
              <a:t>(18:28)</a:t>
            </a:r>
            <a:br>
              <a:rPr lang="en-US" dirty="0"/>
            </a:br>
            <a:endParaRPr lang="en-US" dirty="0"/>
          </a:p>
        </p:txBody>
      </p:sp>
    </p:spTree>
    <p:extLst>
      <p:ext uri="{BB962C8B-B14F-4D97-AF65-F5344CB8AC3E}">
        <p14:creationId xmlns:p14="http://schemas.microsoft.com/office/powerpoint/2010/main" val="386571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4. How many people were on board the ship that shipwrecked?</a:t>
            </a:r>
            <a:br>
              <a:rPr lang="en-US" dirty="0"/>
            </a:br>
            <a:endParaRPr lang="en-US" dirty="0"/>
          </a:p>
        </p:txBody>
      </p:sp>
    </p:spTree>
    <p:extLst>
      <p:ext uri="{BB962C8B-B14F-4D97-AF65-F5344CB8AC3E}">
        <p14:creationId xmlns:p14="http://schemas.microsoft.com/office/powerpoint/2010/main" val="19110992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40. Paul was a Roman __________.</a:t>
            </a:r>
            <a:br>
              <a:rPr lang="en-US" dirty="0"/>
            </a:br>
            <a:endParaRPr lang="en-US" dirty="0"/>
          </a:p>
        </p:txBody>
      </p:sp>
    </p:spTree>
    <p:extLst>
      <p:ext uri="{BB962C8B-B14F-4D97-AF65-F5344CB8AC3E}">
        <p14:creationId xmlns:p14="http://schemas.microsoft.com/office/powerpoint/2010/main" val="13941875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Citizen</a:t>
            </a:r>
            <a:br>
              <a:rPr lang="en-US" sz="9600" dirty="0">
                <a:solidFill>
                  <a:schemeClr val="tx1"/>
                </a:solidFill>
              </a:rPr>
            </a:br>
            <a:r>
              <a:rPr lang="en-US" sz="9600" dirty="0">
                <a:solidFill>
                  <a:schemeClr val="tx1"/>
                </a:solidFill>
              </a:rPr>
              <a:t>(22:25)</a:t>
            </a:r>
            <a:br>
              <a:rPr lang="en-US" dirty="0"/>
            </a:br>
            <a:endParaRPr lang="en-US" dirty="0"/>
          </a:p>
        </p:txBody>
      </p:sp>
    </p:spTree>
    <p:extLst>
      <p:ext uri="{BB962C8B-B14F-4D97-AF65-F5344CB8AC3E}">
        <p14:creationId xmlns:p14="http://schemas.microsoft.com/office/powerpoint/2010/main" val="2712819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41. Who was the Roman commander that turned Paul over to the governors?</a:t>
            </a:r>
            <a:br>
              <a:rPr lang="en-US" dirty="0"/>
            </a:br>
            <a:endParaRPr lang="en-US" dirty="0"/>
          </a:p>
        </p:txBody>
      </p:sp>
    </p:spTree>
    <p:extLst>
      <p:ext uri="{BB962C8B-B14F-4D97-AF65-F5344CB8AC3E}">
        <p14:creationId xmlns:p14="http://schemas.microsoft.com/office/powerpoint/2010/main" val="23363804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Claudius Lysias</a:t>
            </a:r>
            <a:br>
              <a:rPr lang="en-US" sz="9600" dirty="0">
                <a:solidFill>
                  <a:schemeClr val="tx1"/>
                </a:solidFill>
              </a:rPr>
            </a:br>
            <a:r>
              <a:rPr lang="en-US" sz="9600" dirty="0">
                <a:solidFill>
                  <a:schemeClr val="tx1"/>
                </a:solidFill>
              </a:rPr>
              <a:t>(23:26)</a:t>
            </a:r>
            <a:br>
              <a:rPr lang="en-US" dirty="0"/>
            </a:br>
            <a:endParaRPr lang="en-US" dirty="0"/>
          </a:p>
        </p:txBody>
      </p:sp>
    </p:spTree>
    <p:extLst>
      <p:ext uri="{BB962C8B-B14F-4D97-AF65-F5344CB8AC3E}">
        <p14:creationId xmlns:p14="http://schemas.microsoft.com/office/powerpoint/2010/main" val="790400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42. Salvation first came to the gentiles by way of what centurion?</a:t>
            </a:r>
            <a:br>
              <a:rPr lang="en-US" dirty="0"/>
            </a:br>
            <a:endParaRPr lang="en-US" dirty="0"/>
          </a:p>
        </p:txBody>
      </p:sp>
    </p:spTree>
    <p:extLst>
      <p:ext uri="{BB962C8B-B14F-4D97-AF65-F5344CB8AC3E}">
        <p14:creationId xmlns:p14="http://schemas.microsoft.com/office/powerpoint/2010/main" val="26391363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Cornelius</a:t>
            </a:r>
            <a:br>
              <a:rPr lang="en-US" sz="9600" dirty="0">
                <a:solidFill>
                  <a:schemeClr val="tx1"/>
                </a:solidFill>
              </a:rPr>
            </a:br>
            <a:r>
              <a:rPr lang="en-US" sz="9600" dirty="0">
                <a:solidFill>
                  <a:schemeClr val="tx1"/>
                </a:solidFill>
              </a:rPr>
              <a:t>(10:3)</a:t>
            </a:r>
            <a:br>
              <a:rPr lang="en-US" dirty="0"/>
            </a:br>
            <a:endParaRPr lang="en-US" dirty="0"/>
          </a:p>
        </p:txBody>
      </p:sp>
    </p:spTree>
    <p:extLst>
      <p:ext uri="{BB962C8B-B14F-4D97-AF65-F5344CB8AC3E}">
        <p14:creationId xmlns:p14="http://schemas.microsoft.com/office/powerpoint/2010/main" val="10594447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43. What was the name of the woman of Athens who was converted?</a:t>
            </a:r>
            <a:br>
              <a:rPr lang="en-US" dirty="0"/>
            </a:br>
            <a:endParaRPr lang="en-US" dirty="0"/>
          </a:p>
        </p:txBody>
      </p:sp>
    </p:spTree>
    <p:extLst>
      <p:ext uri="{BB962C8B-B14F-4D97-AF65-F5344CB8AC3E}">
        <p14:creationId xmlns:p14="http://schemas.microsoft.com/office/powerpoint/2010/main" val="33377530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Damaris</a:t>
            </a:r>
            <a:br>
              <a:rPr lang="en-US" sz="9600" dirty="0">
                <a:solidFill>
                  <a:schemeClr val="tx1"/>
                </a:solidFill>
              </a:rPr>
            </a:br>
            <a:r>
              <a:rPr lang="en-US" sz="9600" dirty="0">
                <a:solidFill>
                  <a:schemeClr val="tx1"/>
                </a:solidFill>
              </a:rPr>
              <a:t>(17:34)</a:t>
            </a:r>
            <a:br>
              <a:rPr lang="en-US" dirty="0"/>
            </a:br>
            <a:endParaRPr lang="en-US" dirty="0"/>
          </a:p>
        </p:txBody>
      </p:sp>
    </p:spTree>
    <p:extLst>
      <p:ext uri="{BB962C8B-B14F-4D97-AF65-F5344CB8AC3E}">
        <p14:creationId xmlns:p14="http://schemas.microsoft.com/office/powerpoint/2010/main" val="8227321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44. To what city was Saul traveling when he first met the Lord?</a:t>
            </a:r>
            <a:br>
              <a:rPr lang="en-US" dirty="0"/>
            </a:br>
            <a:endParaRPr lang="en-US" dirty="0"/>
          </a:p>
        </p:txBody>
      </p:sp>
    </p:spTree>
    <p:extLst>
      <p:ext uri="{BB962C8B-B14F-4D97-AF65-F5344CB8AC3E}">
        <p14:creationId xmlns:p14="http://schemas.microsoft.com/office/powerpoint/2010/main" val="41310095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Damascus</a:t>
            </a:r>
            <a:br>
              <a:rPr lang="en-US" sz="9600" dirty="0">
                <a:solidFill>
                  <a:schemeClr val="tx1"/>
                </a:solidFill>
              </a:rPr>
            </a:br>
            <a:r>
              <a:rPr lang="en-US" sz="9600" dirty="0">
                <a:solidFill>
                  <a:schemeClr val="tx1"/>
                </a:solidFill>
              </a:rPr>
              <a:t>(9:2)</a:t>
            </a:r>
            <a:br>
              <a:rPr lang="en-US" dirty="0"/>
            </a:br>
            <a:endParaRPr lang="en-US" dirty="0"/>
          </a:p>
        </p:txBody>
      </p:sp>
    </p:spTree>
    <p:extLst>
      <p:ext uri="{BB962C8B-B14F-4D97-AF65-F5344CB8AC3E}">
        <p14:creationId xmlns:p14="http://schemas.microsoft.com/office/powerpoint/2010/main" val="179408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276</a:t>
            </a:r>
            <a:br>
              <a:rPr lang="en-US" sz="9600" dirty="0">
                <a:solidFill>
                  <a:schemeClr val="tx1"/>
                </a:solidFill>
              </a:rPr>
            </a:br>
            <a:r>
              <a:rPr lang="en-US" sz="9600" dirty="0">
                <a:solidFill>
                  <a:schemeClr val="tx1"/>
                </a:solidFill>
              </a:rPr>
              <a:t>(27:37)</a:t>
            </a:r>
            <a:br>
              <a:rPr lang="en-US" dirty="0"/>
            </a:br>
            <a:endParaRPr lang="en-US" dirty="0"/>
          </a:p>
        </p:txBody>
      </p:sp>
    </p:spTree>
    <p:extLst>
      <p:ext uri="{BB962C8B-B14F-4D97-AF65-F5344CB8AC3E}">
        <p14:creationId xmlns:p14="http://schemas.microsoft.com/office/powerpoint/2010/main" val="6973707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45. What was the name of the silversmith who made idols of Artemis of the Ephesians?</a:t>
            </a:r>
            <a:br>
              <a:rPr lang="en-US" dirty="0"/>
            </a:br>
            <a:endParaRPr lang="en-US" dirty="0"/>
          </a:p>
        </p:txBody>
      </p:sp>
    </p:spTree>
    <p:extLst>
      <p:ext uri="{BB962C8B-B14F-4D97-AF65-F5344CB8AC3E}">
        <p14:creationId xmlns:p14="http://schemas.microsoft.com/office/powerpoint/2010/main" val="17222855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Demetrius</a:t>
            </a:r>
            <a:br>
              <a:rPr lang="en-US" sz="9600" dirty="0">
                <a:solidFill>
                  <a:schemeClr val="tx1"/>
                </a:solidFill>
              </a:rPr>
            </a:br>
            <a:r>
              <a:rPr lang="en-US" sz="9600" dirty="0">
                <a:solidFill>
                  <a:schemeClr val="tx1"/>
                </a:solidFill>
              </a:rPr>
              <a:t>(19:24)</a:t>
            </a:r>
            <a:br>
              <a:rPr lang="en-US" dirty="0"/>
            </a:br>
            <a:endParaRPr lang="en-US" dirty="0"/>
          </a:p>
        </p:txBody>
      </p:sp>
    </p:spTree>
    <p:extLst>
      <p:ext uri="{BB962C8B-B14F-4D97-AF65-F5344CB8AC3E}">
        <p14:creationId xmlns:p14="http://schemas.microsoft.com/office/powerpoint/2010/main" val="11014546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46. What was the other name for Artemis, the goddess of the Ephesians?</a:t>
            </a:r>
            <a:br>
              <a:rPr lang="en-US" dirty="0"/>
            </a:br>
            <a:endParaRPr lang="en-US" dirty="0"/>
          </a:p>
        </p:txBody>
      </p:sp>
    </p:spTree>
    <p:extLst>
      <p:ext uri="{BB962C8B-B14F-4D97-AF65-F5344CB8AC3E}">
        <p14:creationId xmlns:p14="http://schemas.microsoft.com/office/powerpoint/2010/main" val="40991556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Diana</a:t>
            </a:r>
            <a:br>
              <a:rPr lang="en-US" sz="9600" dirty="0">
                <a:solidFill>
                  <a:schemeClr val="tx1"/>
                </a:solidFill>
              </a:rPr>
            </a:br>
            <a:r>
              <a:rPr lang="en-US" sz="9600" dirty="0">
                <a:solidFill>
                  <a:schemeClr val="tx1"/>
                </a:solidFill>
              </a:rPr>
              <a:t>(19:35)</a:t>
            </a:r>
            <a:br>
              <a:rPr lang="en-US" dirty="0"/>
            </a:br>
            <a:endParaRPr lang="en-US" dirty="0"/>
          </a:p>
        </p:txBody>
      </p:sp>
    </p:spTree>
    <p:extLst>
      <p:ext uri="{BB962C8B-B14F-4D97-AF65-F5344CB8AC3E}">
        <p14:creationId xmlns:p14="http://schemas.microsoft.com/office/powerpoint/2010/main" val="41208716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47. What was the name of Felix's wife?</a:t>
            </a:r>
            <a:br>
              <a:rPr lang="en-US" dirty="0"/>
            </a:br>
            <a:endParaRPr lang="en-US" dirty="0"/>
          </a:p>
        </p:txBody>
      </p:sp>
    </p:spTree>
    <p:extLst>
      <p:ext uri="{BB962C8B-B14F-4D97-AF65-F5344CB8AC3E}">
        <p14:creationId xmlns:p14="http://schemas.microsoft.com/office/powerpoint/2010/main" val="36167448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Drusilla</a:t>
            </a:r>
            <a:br>
              <a:rPr lang="en-US" sz="9600" dirty="0">
                <a:solidFill>
                  <a:schemeClr val="tx1"/>
                </a:solidFill>
              </a:rPr>
            </a:br>
            <a:r>
              <a:rPr lang="en-US" sz="9600" dirty="0">
                <a:solidFill>
                  <a:schemeClr val="tx1"/>
                </a:solidFill>
              </a:rPr>
              <a:t>(24:24)</a:t>
            </a:r>
            <a:br>
              <a:rPr lang="en-US" dirty="0"/>
            </a:br>
            <a:endParaRPr lang="en-US" dirty="0"/>
          </a:p>
        </p:txBody>
      </p:sp>
    </p:spTree>
    <p:extLst>
      <p:ext uri="{BB962C8B-B14F-4D97-AF65-F5344CB8AC3E}">
        <p14:creationId xmlns:p14="http://schemas.microsoft.com/office/powerpoint/2010/main" val="29243341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48. On the island of Cypress there was a sorcerer named Bar-Jesus whom Paul struck blind. What was his other name?</a:t>
            </a:r>
            <a:br>
              <a:rPr lang="en-US" dirty="0"/>
            </a:br>
            <a:endParaRPr lang="en-US" dirty="0"/>
          </a:p>
        </p:txBody>
      </p:sp>
    </p:spTree>
    <p:extLst>
      <p:ext uri="{BB962C8B-B14F-4D97-AF65-F5344CB8AC3E}">
        <p14:creationId xmlns:p14="http://schemas.microsoft.com/office/powerpoint/2010/main" val="24865353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err="1">
                <a:solidFill>
                  <a:schemeClr val="tx1"/>
                </a:solidFill>
              </a:rPr>
              <a:t>Elymas</a:t>
            </a:r>
            <a:br>
              <a:rPr lang="en-US" sz="9600" dirty="0">
                <a:solidFill>
                  <a:schemeClr val="tx1"/>
                </a:solidFill>
              </a:rPr>
            </a:br>
            <a:r>
              <a:rPr lang="en-US" sz="9600" dirty="0">
                <a:solidFill>
                  <a:schemeClr val="tx1"/>
                </a:solidFill>
              </a:rPr>
              <a:t>(13:8)</a:t>
            </a:r>
            <a:br>
              <a:rPr lang="en-US" dirty="0"/>
            </a:br>
            <a:endParaRPr lang="en-US" dirty="0"/>
          </a:p>
        </p:txBody>
      </p:sp>
    </p:spTree>
    <p:extLst>
      <p:ext uri="{BB962C8B-B14F-4D97-AF65-F5344CB8AC3E}">
        <p14:creationId xmlns:p14="http://schemas.microsoft.com/office/powerpoint/2010/main" val="38212643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r>
              <a:rPr lang="en-US" dirty="0"/>
              <a:t>49. The elders of the church of ___________ wept because Paul said they would never see his face again.</a:t>
            </a:r>
            <a:br>
              <a:rPr lang="en-US" dirty="0"/>
            </a:br>
            <a:endParaRPr lang="en-US" dirty="0"/>
          </a:p>
        </p:txBody>
      </p:sp>
    </p:spTree>
    <p:extLst>
      <p:ext uri="{BB962C8B-B14F-4D97-AF65-F5344CB8AC3E}">
        <p14:creationId xmlns:p14="http://schemas.microsoft.com/office/powerpoint/2010/main" val="8242258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09A-561D-5147-B2E7-E2C866500D6E}"/>
              </a:ext>
            </a:extLst>
          </p:cNvPr>
          <p:cNvSpPr>
            <a:spLocks noGrp="1"/>
          </p:cNvSpPr>
          <p:nvPr>
            <p:ph type="title"/>
          </p:nvPr>
        </p:nvSpPr>
        <p:spPr>
          <a:xfrm>
            <a:off x="685800" y="689114"/>
            <a:ext cx="10394707" cy="3546576"/>
          </a:xfrm>
        </p:spPr>
        <p:txBody>
          <a:bodyPr/>
          <a:lstStyle/>
          <a:p>
            <a:pPr algn="ctr"/>
            <a:r>
              <a:rPr lang="en-US" sz="9600" dirty="0">
                <a:solidFill>
                  <a:schemeClr val="tx1"/>
                </a:solidFill>
              </a:rPr>
              <a:t>Ephesus</a:t>
            </a:r>
            <a:br>
              <a:rPr lang="en-US" sz="9600" dirty="0">
                <a:solidFill>
                  <a:schemeClr val="tx1"/>
                </a:solidFill>
              </a:rPr>
            </a:br>
            <a:r>
              <a:rPr lang="en-US" sz="9600" dirty="0">
                <a:solidFill>
                  <a:schemeClr val="tx1"/>
                </a:solidFill>
              </a:rPr>
              <a:t>(20:37)</a:t>
            </a:r>
            <a:br>
              <a:rPr lang="en-US" dirty="0"/>
            </a:br>
            <a:endParaRPr lang="en-US" dirty="0"/>
          </a:p>
        </p:txBody>
      </p:sp>
    </p:spTree>
    <p:extLst>
      <p:ext uri="{BB962C8B-B14F-4D97-AF65-F5344CB8AC3E}">
        <p14:creationId xmlns:p14="http://schemas.microsoft.com/office/powerpoint/2010/main" val="14723280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180</TotalTime>
  <Words>1746</Words>
  <Application>Microsoft Macintosh PowerPoint</Application>
  <PresentationFormat>Widescreen</PresentationFormat>
  <Paragraphs>203</Paragraphs>
  <Slides>201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201</vt:i4>
      </vt:variant>
    </vt:vector>
  </HeadingPairs>
  <TitlesOfParts>
    <vt:vector size="204" baseType="lpstr">
      <vt:lpstr>Arial</vt:lpstr>
      <vt:lpstr>Impact</vt:lpstr>
      <vt:lpstr>Main Event</vt:lpstr>
      <vt:lpstr>Final Exam: Acts of the apostles</vt:lpstr>
      <vt:lpstr>1. Assuming Paul is the writer of Hebrews, how many of the New Testament books did Paul write? </vt:lpstr>
      <vt:lpstr>14 </vt:lpstr>
      <vt:lpstr>2. How many years did Felix leave Paul in prison? </vt:lpstr>
      <vt:lpstr>2 (24:27) </vt:lpstr>
      <vt:lpstr>3. For how many years was Paul under house arrest in Rome? </vt:lpstr>
      <vt:lpstr>2 (28:30) </vt:lpstr>
      <vt:lpstr>4. How many people were on board the ship that shipwrecked? </vt:lpstr>
      <vt:lpstr>276 (27:37) </vt:lpstr>
      <vt:lpstr>5. Chapter:Verse for "Repent and be baptized, every one of you, in the name of Jesus Christ for the forgiveness of your sins. And you will receive the gift of the Holy Spirit." </vt:lpstr>
      <vt:lpstr>2:38 </vt:lpstr>
      <vt:lpstr>6. About how many people were baptized on the Day of Pentecost when the church began? </vt:lpstr>
      <vt:lpstr>3000 (2:41) </vt:lpstr>
      <vt:lpstr>7. At what time did Peter and John go up to the temple to pray? </vt:lpstr>
      <vt:lpstr>3:00 pm (3:1) </vt:lpstr>
      <vt:lpstr>8. How old was the crippled beggar? </vt:lpstr>
      <vt:lpstr>Over 40 (4:12) </vt:lpstr>
      <vt:lpstr>9. According to Stephen, Moses's life can be divided up into three stages of how many years? </vt:lpstr>
      <vt:lpstr>40 (7:20-36) </vt:lpstr>
      <vt:lpstr>10. How many men were involved in the plot to ambush Paul? </vt:lpstr>
      <vt:lpstr>40+ (23:13) </vt:lpstr>
      <vt:lpstr>11. How many total men did Claudius Lysias use to take Paul to Caesarea? </vt:lpstr>
      <vt:lpstr>472 (23:23) </vt:lpstr>
      <vt:lpstr>12. Chapter:Verse of "Salvation is found in no one else, for there is no other name under heaven given to men by which we must be saved." </vt:lpstr>
      <vt:lpstr>4:12 </vt:lpstr>
      <vt:lpstr>13. How many days is Pentecost after the Passover? </vt:lpstr>
      <vt:lpstr>50 </vt:lpstr>
      <vt:lpstr>14. Chapter:Verse for "We must obey God rather than men!" </vt:lpstr>
      <vt:lpstr>(5:29) </vt:lpstr>
      <vt:lpstr>15. Chapter:Verse for "Lord, do not hold this sin against them." </vt:lpstr>
      <vt:lpstr>7:60 </vt:lpstr>
      <vt:lpstr>16. Chapter:Verse for where we prove that the Holy Spirit was given by the laying on of the apostle's hands. </vt:lpstr>
      <vt:lpstr>8:18 </vt:lpstr>
      <vt:lpstr>17. Peter told the people that the apostles were not drunk because it was only what time in the morning? </vt:lpstr>
      <vt:lpstr>9:00 AM (2:15) </vt:lpstr>
      <vt:lpstr>18. Chapter:Verse for "I will show him how much he must suffer for my name." </vt:lpstr>
      <vt:lpstr>9:16 </vt:lpstr>
      <vt:lpstr>19. What prophet prophesied a great famine in the Roman world as well as Paul being bound by the Jews and handed over to the Romans? </vt:lpstr>
      <vt:lpstr>Agabus (11:28 &amp; 21:10) </vt:lpstr>
      <vt:lpstr>20. What was the name of the king of the Jews that came to listen to Paul while he was in prison? </vt:lpstr>
      <vt:lpstr>Agrippa II (25:26) </vt:lpstr>
      <vt:lpstr>21. Who said to Paul, "Do you think that in such a short time you can persuade me to be a Christian?" </vt:lpstr>
      <vt:lpstr>Agrippa II (26:28) </vt:lpstr>
      <vt:lpstr>22. What was the Aramaic name for the field that Judas Iscariot "purchased"? </vt:lpstr>
      <vt:lpstr>Akeldama (1:19) </vt:lpstr>
      <vt:lpstr>23. Who was told to go heal Saul's blindness? </vt:lpstr>
      <vt:lpstr>Ananias (9:12) </vt:lpstr>
      <vt:lpstr>24. Who did Paul call a whitewashed wall? </vt:lpstr>
      <vt:lpstr>Ananias (23:3) </vt:lpstr>
      <vt:lpstr>25. In what city did people first go by the name of christian? </vt:lpstr>
      <vt:lpstr>Antioch (11:26) </vt:lpstr>
      <vt:lpstr>26. Who did Aquila and Priscilla explain the way of God more adequately to? </vt:lpstr>
      <vt:lpstr>Apollos (18:26) </vt:lpstr>
      <vt:lpstr>27. What was the name of the meeting place for teachers in Athens? </vt:lpstr>
      <vt:lpstr>Areopagus (17:19) </vt:lpstr>
      <vt:lpstr>28. After Phillip was taken from the Ethiopian eunuch, where did he appear? </vt:lpstr>
      <vt:lpstr>Azotus (8:40) </vt:lpstr>
      <vt:lpstr>29. When Peter saw the Holy Spirit fall on the Gentiles just like it had fallen on the apostles he ORDERED them to be ___________. </vt:lpstr>
      <vt:lpstr>Baptized (10:48) </vt:lpstr>
      <vt:lpstr>30. Who sold a field and brought the full price to the apostle's feet? </vt:lpstr>
      <vt:lpstr>Barnabus (4:37) </vt:lpstr>
      <vt:lpstr>31. Who took Saul to the apostles to vouch for him when he came from Damascus? </vt:lpstr>
      <vt:lpstr>Barnabus (11:26) </vt:lpstr>
      <vt:lpstr>32. What was the name of the temple gate at which the crippled man begged? </vt:lpstr>
      <vt:lpstr>Beautiful (3:2) </vt:lpstr>
      <vt:lpstr>33. What tribe was Paul from? </vt:lpstr>
      <vt:lpstr>Benjamin (Rom 11:1) </vt:lpstr>
      <vt:lpstr>34. The ____________ were of more noble character than the Thessalonians because they examined the scriptures daily. </vt:lpstr>
      <vt:lpstr>Bereans (17:11) </vt:lpstr>
      <vt:lpstr>35. What was the name of King Agrippa's sister? </vt:lpstr>
      <vt:lpstr>Bernice (25:13) </vt:lpstr>
      <vt:lpstr>36. Paul told Festus, "I appeal to _________!" </vt:lpstr>
      <vt:lpstr>Caesar (25:11) </vt:lpstr>
      <vt:lpstr>37. The Ethiopian eunuch was the treasurer for what queen? </vt:lpstr>
      <vt:lpstr>Candace (8:27) </vt:lpstr>
      <vt:lpstr>38. Where did Paul get a haircut? </vt:lpstr>
      <vt:lpstr>Cenchrea (18:18) </vt:lpstr>
      <vt:lpstr>39. Apollos "proved from the Scriptures that Jesus was the _________. </vt:lpstr>
      <vt:lpstr>Christ (18:28) </vt:lpstr>
      <vt:lpstr>40. Paul was a Roman __________. </vt:lpstr>
      <vt:lpstr>Citizen (22:25) </vt:lpstr>
      <vt:lpstr>41. Who was the Roman commander that turned Paul over to the governors? </vt:lpstr>
      <vt:lpstr>Claudius Lysias (23:26) </vt:lpstr>
      <vt:lpstr>42. Salvation first came to the gentiles by way of what centurion? </vt:lpstr>
      <vt:lpstr>Cornelius (10:3) </vt:lpstr>
      <vt:lpstr>43. What was the name of the woman of Athens who was converted? </vt:lpstr>
      <vt:lpstr>Damaris (17:34) </vt:lpstr>
      <vt:lpstr>44. To what city was Saul traveling when he first met the Lord? </vt:lpstr>
      <vt:lpstr>Damascus (9:2) </vt:lpstr>
      <vt:lpstr>45. What was the name of the silversmith who made idols of Artemis of the Ephesians? </vt:lpstr>
      <vt:lpstr>Demetrius (19:24) </vt:lpstr>
      <vt:lpstr>46. What was the other name for Artemis, the goddess of the Ephesians? </vt:lpstr>
      <vt:lpstr>Diana (19:35) </vt:lpstr>
      <vt:lpstr>47. What was the name of Felix's wife? </vt:lpstr>
      <vt:lpstr>Drusilla (24:24) </vt:lpstr>
      <vt:lpstr>48. On the island of Cypress there was a sorcerer named Bar-Jesus whom Paul struck blind. What was his other name? </vt:lpstr>
      <vt:lpstr>Elymas (13:8) </vt:lpstr>
      <vt:lpstr>49. The elders of the church of ___________ wept because Paul said they would never see his face again. </vt:lpstr>
      <vt:lpstr>Ephesus (20:37) </vt:lpstr>
      <vt:lpstr>50. What was Timothy's mother's name? </vt:lpstr>
      <vt:lpstr>Eunice (2 Tim. 1:5) </vt:lpstr>
      <vt:lpstr>51. Who fell asleep and fell out of a 3rd story window and died? </vt:lpstr>
      <vt:lpstr>Eutychus (20:9) </vt:lpstr>
      <vt:lpstr>52. What was the name of the governor that hoped Paul would offer him a bribe? </vt:lpstr>
      <vt:lpstr>Felix (24:26) </vt:lpstr>
      <vt:lpstr>53. Who was the governor that succeeded Felix? </vt:lpstr>
      <vt:lpstr>Festus (24:27) </vt:lpstr>
      <vt:lpstr>54. Stephen was opposed by members of the Synagogue of the ____________. </vt:lpstr>
      <vt:lpstr>Freedmen (6:9) </vt:lpstr>
      <vt:lpstr>55. Who was Paul's teacher while growing up? </vt:lpstr>
      <vt:lpstr>Gamaliel (22:3) </vt:lpstr>
      <vt:lpstr>56. What Jews complained against the Hebraic Jews that their widows were being overlooked in the daily distribution of food? </vt:lpstr>
      <vt:lpstr>Grecian Jews (6:1) </vt:lpstr>
      <vt:lpstr>57. When Paul was at Lystra and performed a miracle they called him by the name of what god? </vt:lpstr>
      <vt:lpstr>Hermes or mercury (14:12) </vt:lpstr>
      <vt:lpstr>58. When Jesus ascended he had told the apostles to remain in Jerusalem and wait for the ________ _____________. </vt:lpstr>
      <vt:lpstr>Holy spirit (1:5) </vt:lpstr>
      <vt:lpstr>59. In the letter to the Gentiles they were commanded to abstain from sexual immorality, blood and food sacrificed to __________. </vt:lpstr>
      <vt:lpstr>Idols (15:29) </vt:lpstr>
      <vt:lpstr>60. What book and chapter did Phillip help the Ethiopian eunuch understand? </vt:lpstr>
      <vt:lpstr>Isaiah 53 (8:32) </vt:lpstr>
      <vt:lpstr>61. Who came trembling and asked, "Sirs, what must I do to be saved?" </vt:lpstr>
      <vt:lpstr>The Jailer (16:30) </vt:lpstr>
      <vt:lpstr>62. What apostle did Herod murder? </vt:lpstr>
      <vt:lpstr>James (12:2) </vt:lpstr>
      <vt:lpstr>63. What prophet foretold the coming of the Holy Spirit on the apostles? </vt:lpstr>
      <vt:lpstr>Joel (2:17) </vt:lpstr>
      <vt:lpstr>64. What man was proposed to be Judas Iscariot's replacement among the apostles but was not chosen. </vt:lpstr>
      <vt:lpstr>Joseph or Justus (1:23) </vt:lpstr>
      <vt:lpstr>65. From what tribe was Barnabus? </vt:lpstr>
      <vt:lpstr>Levi (4:36) </vt:lpstr>
      <vt:lpstr>66. Where was Timothy's home town? </vt:lpstr>
      <vt:lpstr>Lystra (16:1) </vt:lpstr>
      <vt:lpstr>67. What island did Paul ship-wreck onto? </vt:lpstr>
      <vt:lpstr>Malta (28:1) </vt:lpstr>
      <vt:lpstr>68. Who replaced Judas as an apostle? </vt:lpstr>
      <vt:lpstr>MatThias (1:26) </vt:lpstr>
      <vt:lpstr>69. The church began on the day of _____________. </vt:lpstr>
      <vt:lpstr>Pentecost (2:1) </vt:lpstr>
      <vt:lpstr>70. Who had four unmarried daughters who prophesied? </vt:lpstr>
      <vt:lpstr>Philip (21:9) </vt:lpstr>
      <vt:lpstr>71. What was Aquila's wife's name? </vt:lpstr>
      <vt:lpstr>Priscilla (18:2) </vt:lpstr>
      <vt:lpstr>72. Who was the chief official of the island of malta? </vt:lpstr>
      <vt:lpstr>Publius (28:7) </vt:lpstr>
      <vt:lpstr>73. Lydia was a seller of what color of cloth? </vt:lpstr>
      <vt:lpstr>Purple (16:14) </vt:lpstr>
      <vt:lpstr>74. What was the name of the servant girl that worked in John Mark's mother's house? </vt:lpstr>
      <vt:lpstr>Rhoda (12:13) </vt:lpstr>
      <vt:lpstr>75. What Jewish sect did not believe in the resurrection? </vt:lpstr>
      <vt:lpstr>Sadducees (23:8) </vt:lpstr>
      <vt:lpstr>76. What was the name of the ruling Jewish council? </vt:lpstr>
      <vt:lpstr>SanHedrin (5:21) </vt:lpstr>
      <vt:lpstr>77. What woman was struck dead because she lied to the Holy Spirit? </vt:lpstr>
      <vt:lpstr>SapPhira (5:10) </vt:lpstr>
      <vt:lpstr>78. Who gave his approval for the stoning of Stephen? </vt:lpstr>
      <vt:lpstr>Saul (Paul) (8:1) </vt:lpstr>
      <vt:lpstr>79. An evil spirit said it knew Jesus and Paul but did not know the seven sons of who? </vt:lpstr>
      <vt:lpstr>Sceva (19:14) </vt:lpstr>
      <vt:lpstr>80. On the second journey because of a disagreement over taking John Mark, Paul separated from Barnabus and took who with him? </vt:lpstr>
      <vt:lpstr>Silas (15:40) </vt:lpstr>
      <vt:lpstr>81. What was the name of the sorcerer who wanted to purchase the ability to pass on the Holy Spirit to others? </vt:lpstr>
      <vt:lpstr>Simon (8:18) </vt:lpstr>
      <vt:lpstr>82. What came out of the campfire and bit Paul on his hand? </vt:lpstr>
      <vt:lpstr>Viper (28:3) </vt:lpstr>
      <vt:lpstr>83. What does Barnabus mean? </vt:lpstr>
      <vt:lpstr>Son of Encouragement (4:36) </vt:lpstr>
      <vt:lpstr>84. Who was the synagogue ruler in Corinth who was beat in front of the court? </vt:lpstr>
      <vt:lpstr>Sosthenes (18:17) </vt:lpstr>
      <vt:lpstr>85. Peter raised Dorcas from the dead. What was Dorcas's other name? </vt:lpstr>
      <vt:lpstr>Tabitha (9:36) </vt:lpstr>
      <vt:lpstr>86. Where was Paul born? </vt:lpstr>
      <vt:lpstr>Tarsus (22:3) </vt:lpstr>
      <vt:lpstr>87. When Paul landed in Puteoli, Italy, many brothers had come as far away as the Forum of Appius and the Three __________. </vt:lpstr>
      <vt:lpstr>Taverns (28:15) </vt:lpstr>
      <vt:lpstr>88. Paul and Aquila were ____ makers. </vt:lpstr>
      <vt:lpstr>Tent (18:3) </vt:lpstr>
      <vt:lpstr>89. What was the name of the lawyer that represented the Jews against Paul before the governor? </vt:lpstr>
      <vt:lpstr>Tertullus 24:1 </vt:lpstr>
      <vt:lpstr>90. Who was the book of Acts written to? </vt:lpstr>
      <vt:lpstr>Theophilus (1:1) </vt:lpstr>
      <vt:lpstr>91. Where was Lydia originally from before she lived in Phillipi? </vt:lpstr>
      <vt:lpstr>Thyatira (16:14) </vt:lpstr>
      <vt:lpstr>92. The seven "deacons" chosen were Stephen, Phillip, Procorus, Nicanor, Parmenas, Nicolas and ______________. </vt:lpstr>
      <vt:lpstr>Timon (6:5) </vt:lpstr>
      <vt:lpstr>93. When the holy spirit fell upon the apostles they could speak in ___________. </vt:lpstr>
      <vt:lpstr>Tongues (2:4) </vt:lpstr>
      <vt:lpstr>94. Where was Paul when he heard the Macedonian Call, "Come over to Macedonia and help us." </vt:lpstr>
      <vt:lpstr>Troas (16:8) </vt:lpstr>
      <vt:lpstr>95. In what city do we learn that the early church came together on the first day of the week to break bread? </vt:lpstr>
      <vt:lpstr>Troas (20:7) </vt:lpstr>
      <vt:lpstr>96. What was the name of the Gentile that the Jews accused Paul of bringing into the temple area? </vt:lpstr>
      <vt:lpstr>Trophimus (21:29) </vt:lpstr>
      <vt:lpstr>97. While in Ephesus, Paul had daily discussion in the lecture hall of ___________. </vt:lpstr>
      <vt:lpstr>Tyrannus (19:9) </vt:lpstr>
      <vt:lpstr>98. In Athens, Paul found an inscription on an altar that said, "To an __________ god" </vt:lpstr>
      <vt:lpstr>Unknown (17:23) </vt:lpstr>
      <vt:lpstr>99. Herod died by being eaten by what? </vt:lpstr>
      <vt:lpstr>Worms (12:23) </vt:lpstr>
      <vt:lpstr>100. When Barnabus was at Lystra they called him by the name of what god? </vt:lpstr>
      <vt:lpstr>Zeus or Jupiter (14:12) </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on the Acts  of the apostles</dc:title>
  <dc:creator>Microsoft Office User</dc:creator>
  <cp:lastModifiedBy>Microsoft Office User</cp:lastModifiedBy>
  <cp:revision>15</cp:revision>
  <dcterms:created xsi:type="dcterms:W3CDTF">2018-10-30T01:00:47Z</dcterms:created>
  <dcterms:modified xsi:type="dcterms:W3CDTF">2018-11-18T17:45:33Z</dcterms:modified>
</cp:coreProperties>
</file>